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5"/>
  </p:notesMasterIdLst>
  <p:sldIdLst>
    <p:sldId id="257" r:id="rId2"/>
    <p:sldId id="625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626" r:id="rId46"/>
    <p:sldId id="300" r:id="rId47"/>
    <p:sldId id="301" r:id="rId48"/>
    <p:sldId id="302" r:id="rId49"/>
    <p:sldId id="303" r:id="rId50"/>
    <p:sldId id="304" r:id="rId51"/>
    <p:sldId id="305" r:id="rId52"/>
    <p:sldId id="627" r:id="rId53"/>
    <p:sldId id="306" r:id="rId54"/>
  </p:sldIdLst>
  <p:sldSz cx="12192000" cy="6858000"/>
  <p:notesSz cx="7104063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 autoAdjust="0"/>
  </p:normalViewPr>
  <p:slideViewPr>
    <p:cSldViewPr snapToGrid="0">
      <p:cViewPr varScale="1">
        <p:scale>
          <a:sx n="79" d="100"/>
          <a:sy n="79" d="100"/>
        </p:scale>
        <p:origin x="73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6112C51-B6C7-4696-B3C8-37EE42CB3322}" type="datetime1">
              <a:rPr lang="en-US" altLang="en-US"/>
              <a:pPr/>
              <a:t>12/20/2023</a:t>
            </a:fld>
            <a:endParaRPr lang="en-US" altLang="en-US"/>
          </a:p>
        </p:txBody>
      </p:sp>
      <p:sp>
        <p:nvSpPr>
          <p:cNvPr id="2052" name="Slide Image Placeholder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Notes Placeholder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709613" y="4926013"/>
            <a:ext cx="568325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BC3CE41-33D8-447A-9990-B50D749A59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88342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1506" name="Text Placeholder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1507" name="Slide Number Placeholder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067384FF-DC2D-464D-8870-E70BA7F8C38E}" type="slidenum">
              <a:rPr lang="en-US" altLang="en-US">
                <a:ea typeface="SimSun" pitchFamily="2" charset="-122"/>
              </a:rPr>
              <a:pPr eaLnBrk="0" hangingPunct="0"/>
              <a:t>19</a:t>
            </a:fld>
            <a:endParaRPr lang="en-US" altLang="en-US"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2024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1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159814-0692-4DEE-8A27-B256218DFF2D}" type="datetime1">
              <a:rPr lang="en-US" altLang="en-US"/>
              <a:pPr/>
              <a:t>12/20/2023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A1174-5F5A-4302-ABE4-8416C9CAD54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159814-0692-4DEE-8A27-B256218DFF2D}" type="datetime1">
              <a:rPr lang="en-US" altLang="en-US"/>
              <a:pPr/>
              <a:t>12/20/2023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BAB1FB-98C0-4AC9-82FD-6F5A8286634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159814-0692-4DEE-8A27-B256218DFF2D}" type="datetime1">
              <a:rPr lang="en-US" altLang="en-US"/>
              <a:pPr/>
              <a:t>12/20/2023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199EA-084D-4F89-B267-B1C24B460F3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159814-0692-4DEE-8A27-B256218DFF2D}" type="datetime1">
              <a:rPr lang="en-US" altLang="en-US"/>
              <a:pPr/>
              <a:t>12/20/2023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FB884-5EF9-410F-8F1C-7943DA5FAF2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159814-0692-4DEE-8A27-B256218DFF2D}" type="datetime1">
              <a:rPr lang="en-US" altLang="en-US"/>
              <a:pPr/>
              <a:t>12/20/2023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43A63-7FAF-4183-AD12-CFF64D28BE6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159814-0692-4DEE-8A27-B256218DFF2D}" type="datetime1">
              <a:rPr lang="en-US" altLang="en-US"/>
              <a:pPr/>
              <a:t>12/20/2023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F7928-AF23-439D-A038-D02CF0FAFD5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159814-0692-4DEE-8A27-B256218DFF2D}" type="datetime1">
              <a:rPr lang="en-US" altLang="en-US"/>
              <a:pPr/>
              <a:t>12/20/2023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598DBE-D69A-4D3E-BD50-C3EAA8B840E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159814-0692-4DEE-8A27-B256218DFF2D}" type="datetime1">
              <a:rPr lang="en-US" altLang="en-US"/>
              <a:pPr/>
              <a:t>12/20/2023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37B36-BCBE-41D9-B940-0ADCCB58ED1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159814-0692-4DEE-8A27-B256218DFF2D}" type="datetime1">
              <a:rPr lang="en-US" altLang="en-US"/>
              <a:pPr/>
              <a:t>12/20/2023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BC200A-5C29-411E-A2A0-C0FC22B6CB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159814-0692-4DEE-8A27-B256218DFF2D}" type="datetime1">
              <a:rPr lang="en-US" altLang="en-US"/>
              <a:pPr/>
              <a:t>12/20/2023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A093F2-0090-40CF-825F-B98FEB788D1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44159814-0692-4DEE-8A27-B256218DFF2D}" type="datetime1">
              <a:rPr lang="en-US" altLang="en-US"/>
              <a:pPr/>
              <a:t>12/20/2023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88CCB15B-E96C-4FFA-9913-FD1FC2B3797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em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emf"/><Relationship Id="rId4" Type="http://schemas.openxmlformats.org/officeDocument/2006/relationships/image" Target="../media/image41.em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4"/>
          <p:cNvSpPr/>
          <p:nvPr/>
        </p:nvSpPr>
        <p:spPr>
          <a:xfrm>
            <a:off x="1525588" y="2211388"/>
            <a:ext cx="8915400" cy="2225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algn="ctr"/>
            <a:r>
              <a:rPr lang="en-US" altLang="en-US" sz="2800" b="1" dirty="0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СПЕЦИЈАЛНА МОРФОЛОГИЈА  СТАЛНЕ ДЕНТИЦИЈЕ</a:t>
            </a:r>
          </a:p>
          <a:p>
            <a:pPr algn="ctr"/>
            <a:endParaRPr lang="en-US" altLang="en-US" sz="2800" b="1" dirty="0">
              <a:solidFill>
                <a:srgbClr val="203864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altLang="en-US" sz="2800" b="1" dirty="0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  КЛАСА СТАЛНИХ  МОЛАРА</a:t>
            </a:r>
          </a:p>
          <a:p>
            <a:pPr algn="ctr"/>
            <a:r>
              <a:rPr lang="en-US" altLang="en-US" sz="2800" b="1" dirty="0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  (</a:t>
            </a:r>
            <a:r>
              <a:rPr lang="en-US" altLang="en-US" sz="2800" b="1" dirty="0" err="1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молари</a:t>
            </a:r>
            <a:r>
              <a:rPr lang="en-US" altLang="en-US" sz="2800" b="1" dirty="0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altLang="en-US" sz="2800" b="1" dirty="0" err="1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доњег</a:t>
            </a:r>
            <a:r>
              <a:rPr lang="en-US" altLang="en-US" sz="2800" b="1" dirty="0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b="1" dirty="0" err="1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денталног</a:t>
            </a:r>
            <a:r>
              <a:rPr lang="en-US" altLang="en-US" sz="2800" b="1" dirty="0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b="1" dirty="0" err="1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лука</a:t>
            </a:r>
            <a:r>
              <a:rPr lang="en-US" altLang="en-US" sz="2800" b="1" dirty="0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pic>
        <p:nvPicPr>
          <p:cNvPr id="307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0050" y="1027113"/>
            <a:ext cx="142875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 noChangeArrowheads="1"/>
          </p:cNvSpPr>
          <p:nvPr>
            <p:ph type="ctrTitle" idx="4294967295"/>
          </p:nvPr>
        </p:nvSpPr>
        <p:spPr>
          <a:xfrm>
            <a:off x="3179763" y="1198563"/>
            <a:ext cx="6858000" cy="709612"/>
          </a:xfrm>
        </p:spPr>
        <p:txBody>
          <a:bodyPr lIns="68580" tIns="34290" rIns="68580" bIns="34290" anchor="b"/>
          <a:lstStyle/>
          <a:p>
            <a:pPr defTabSz="457200"/>
            <a:r>
              <a:rPr lang="en-US" altLang="en-US" sz="2100">
                <a:latin typeface="Arial" pitchFamily="34" charset="0"/>
              </a:rPr>
              <a:t>Факултет медицинских наука</a:t>
            </a:r>
            <a:br>
              <a:rPr lang="en-US" altLang="en-US" sz="2100">
                <a:latin typeface="Arial" pitchFamily="34" charset="0"/>
              </a:rPr>
            </a:br>
            <a:r>
              <a:rPr lang="en-US" altLang="en-US" sz="2100">
                <a:latin typeface="Arial" pitchFamily="34" charset="0"/>
              </a:rPr>
              <a:t>Универзитет у Крагујевцу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0"/>
            <a:ext cx="7543800" cy="1320800"/>
          </a:xfrm>
        </p:spPr>
        <p:txBody>
          <a:bodyPr/>
          <a:lstStyle/>
          <a:p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први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endParaRPr lang="en-US" sz="400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6488" y="1135063"/>
            <a:ext cx="8137525" cy="52070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Лингвални аспект</a:t>
            </a:r>
          </a:p>
          <a:p>
            <a:pPr>
              <a:lnSpc>
                <a:spcPct val="80000"/>
              </a:lnSpc>
            </a:pPr>
            <a:endParaRPr lang="en-US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Трапезастог облика</a:t>
            </a:r>
          </a:p>
          <a:p>
            <a:pPr>
              <a:lnSpc>
                <a:spcPct val="80000"/>
              </a:lnSpc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МД ширина је мања од аналогне димензије букалне површине,па се на овом аспекту уочавају делови проксималних површина</a:t>
            </a:r>
          </a:p>
          <a:p>
            <a:pPr>
              <a:lnSpc>
                <a:spcPct val="80000"/>
              </a:lnSpc>
            </a:pPr>
            <a:endParaRPr lang="en-US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Профили: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sz="1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а) проксимални профили 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- Мезијална и дистална профилна линија је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сличних карактеристика као са букалног аспекта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- висина контуре је на споју оклузалне и средње 1/3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- у том пределу је и контактна зона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endParaRPr lang="en-US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б) цервикална линија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- Краћа је мезиодистално у односну на букални аспект, 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  обично скоро равна понекад са  екстензијом глеђи према коренској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  бифуркацији</a:t>
            </a:r>
            <a:endParaRPr lang="en-US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1267" name="Picture 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7200" y="2819400"/>
            <a:ext cx="2590800" cy="1838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268" name="Text Box 1"/>
          <p:cNvSpPr txBox="1">
            <a:spLocks noChangeArrowheads="1"/>
          </p:cNvSpPr>
          <p:nvPr/>
        </p:nvSpPr>
        <p:spPr bwMode="auto">
          <a:xfrm>
            <a:off x="8686800" y="4419600"/>
            <a:ext cx="815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  <a:cs typeface="Arial" pitchFamily="34" charset="0"/>
              </a:rPr>
              <a:t>доњи леви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19075"/>
            <a:ext cx="7543800" cy="990600"/>
          </a:xfrm>
        </p:spPr>
        <p:txBody>
          <a:bodyPr/>
          <a:lstStyle/>
          <a:p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први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endParaRPr lang="en-US" sz="4000">
              <a:solidFill>
                <a:srgbClr val="2F5597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363" y="1209675"/>
            <a:ext cx="8204200" cy="536733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r>
              <a:rPr lang="en-US" sz="2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Лингвални аспект</a:t>
            </a:r>
          </a:p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endParaRPr lang="en-US" sz="1800">
              <a:solidFill>
                <a:srgbClr val="2F559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r>
              <a:rPr lang="en-US" sz="1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в) оклузални профил(обележје</a:t>
            </a:r>
            <a:r>
              <a:rPr lang="en-GB" sz="1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r>
              <a:rPr lang="en-US" sz="18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- </a:t>
            </a:r>
            <a:r>
              <a:rPr lang="en-US" sz="1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две лингвалне</a:t>
            </a:r>
            <a:r>
              <a:rPr lang="en-US" sz="18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(мезијалне и дисталне)  квржице (исте величине)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</a:t>
            </a:r>
            <a:r>
              <a:rPr lang="en-US" sz="18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и лингвална бразда</a:t>
            </a:r>
            <a:r>
              <a:rPr lang="en-US" sz="18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која раздваја мезио и дистолингвалну квржицу</a:t>
            </a:r>
          </a:p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- у перспективи се обично виде врхови 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букалних квржица</a:t>
            </a:r>
            <a:r>
              <a:rPr lang="en-US" sz="18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</a:p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endParaRPr lang="en-US" sz="180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r>
              <a:rPr lang="en-US" sz="1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г) остала разматрања</a:t>
            </a:r>
          </a:p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- Оклузална и средња трећина ове површине 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је конвексна у свим правцима 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(сем у пределу лингвалне бразде)</a:t>
            </a:r>
          </a:p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- Лингвална бразда раздваја слабо изражене  квржичне гребене и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некад се завршава лингвалном јамицом</a:t>
            </a:r>
          </a:p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- Цервикална трећина обично је равна или благо конкавна</a:t>
            </a:r>
          </a:p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- Висина контуре се налази у средњој трећини</a:t>
            </a:r>
          </a:p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- Коренско стабло и његове гране су сличних карактеристика као код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букалног аспекта</a:t>
            </a:r>
          </a:p>
        </p:txBody>
      </p:sp>
      <p:pic>
        <p:nvPicPr>
          <p:cNvPr id="12291" name="Picture 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8700" y="2914650"/>
            <a:ext cx="2590800" cy="1838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2292" name="Text Box 1"/>
          <p:cNvSpPr txBox="1">
            <a:spLocks noChangeArrowheads="1"/>
          </p:cNvSpPr>
          <p:nvPr/>
        </p:nvSpPr>
        <p:spPr bwMode="auto">
          <a:xfrm>
            <a:off x="8547100" y="4659313"/>
            <a:ext cx="815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  <a:cs typeface="Arial" pitchFamily="34" charset="0"/>
              </a:rPr>
              <a:t>доњи леви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0"/>
            <a:ext cx="7772400" cy="1143000"/>
          </a:xfrm>
        </p:spPr>
        <p:txBody>
          <a:bodyPr/>
          <a:lstStyle/>
          <a:p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први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endParaRPr lang="en-US" sz="4000">
              <a:solidFill>
                <a:srgbClr val="2F5597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088" y="1238250"/>
            <a:ext cx="10525125" cy="54102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Мезијални аспект</a:t>
            </a:r>
          </a:p>
          <a:p>
            <a:pPr>
              <a:lnSpc>
                <a:spcPct val="80000"/>
              </a:lnSpc>
            </a:pPr>
            <a:endParaRPr lang="en-US" sz="1800">
              <a:solidFill>
                <a:srgbClr val="2F5597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- Трапезоидне форме(шира у цервикалном,него у оклузалном делу)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endParaRPr lang="en-US" sz="180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endParaRPr lang="en-US" sz="180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endParaRPr lang="en-US" sz="180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endParaRPr lang="en-US" sz="180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Профили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en-US" sz="18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en-US" sz="1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а) проксимални профили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 - Букални и лингвални профили конвергирају оклузално према МБ и МЛк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 - најмања ширина круне је између врхова МБк и МЛк</a:t>
            </a:r>
          </a:p>
          <a:p>
            <a:pPr>
              <a:lnSpc>
                <a:spcPct val="80000"/>
              </a:lnSpc>
              <a:spcAft>
                <a:spcPts val="475"/>
              </a:spcAft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-  </a:t>
            </a:r>
            <a:r>
              <a:rPr lang="en-US" sz="180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Букални профил</a:t>
            </a:r>
            <a:r>
              <a:rPr lang="en-US" sz="180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је најпре конвексан почев од цервикалне линије, нарочито кад</a:t>
            </a:r>
            <a:r>
              <a:rPr lang="en-GB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a</a:t>
            </a: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је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присутан </a:t>
            </a:r>
            <a:r>
              <a:rPr lang="en-US" sz="1800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букоцервикални гребен</a:t>
            </a:r>
            <a:r>
              <a:rPr lang="en-US" sz="1800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на букалној површини;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изнад њега  букални профил је оштро нагнут лингвалнпо према врху МБк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</a:t>
            </a:r>
            <a:r>
              <a:rPr lang="en-US" sz="1800" u="sng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(атрибут денталног лука) - oво је обележје карактеристично за све доњ</a:t>
            </a:r>
            <a:r>
              <a:rPr lang="en-GB" sz="1800" u="sng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en-US" sz="1800" u="sng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бочне зубе</a:t>
            </a:r>
          </a:p>
          <a:p>
            <a:pPr>
              <a:lnSpc>
                <a:spcPct val="80000"/>
              </a:lnSpc>
              <a:spcAft>
                <a:spcPts val="475"/>
              </a:spcAft>
              <a:buFont typeface="Arial" pitchFamily="34" charset="0"/>
              <a:buNone/>
            </a:pPr>
            <a:r>
              <a:rPr lang="en-US" sz="18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lang="en-US" sz="18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en-US" sz="180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- Лингвални профил</a:t>
            </a:r>
            <a:r>
              <a:rPr lang="en-US" sz="180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је раван у цервикалној трећини,па благо конвексан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према висини контуре у средњој трећини, па конвексан до врха МЛк</a:t>
            </a:r>
          </a:p>
        </p:txBody>
      </p:sp>
      <p:pic>
        <p:nvPicPr>
          <p:cNvPr id="13315" name="Picture 9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10588" y="1879600"/>
            <a:ext cx="2590800" cy="1905000"/>
          </a:xfrm>
          <a:prstGeom prst="rect">
            <a:avLst/>
          </a:prstGeom>
          <a:noFill/>
          <a:ln w="127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3316" name="Text Box 1"/>
          <p:cNvSpPr txBox="1">
            <a:spLocks noChangeArrowheads="1"/>
          </p:cNvSpPr>
          <p:nvPr/>
        </p:nvSpPr>
        <p:spPr bwMode="auto">
          <a:xfrm>
            <a:off x="8510588" y="3784600"/>
            <a:ext cx="15335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  <a:cs typeface="Arial" pitchFamily="34" charset="0"/>
              </a:rPr>
              <a:t>доњи леви - мезијално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Content Placeholder 3" descr="mezijal first mol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3388" y="1196975"/>
            <a:ext cx="6705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5" descr="Резултат слика за mesial aspect of the first lower mola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8163" y="1341438"/>
            <a:ext cx="370522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362200" y="0"/>
            <a:ext cx="7772400" cy="1143000"/>
          </a:xfrm>
        </p:spPr>
        <p:txBody>
          <a:bodyPr/>
          <a:lstStyle/>
          <a:p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први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endParaRPr lang="en-US" sz="4000">
              <a:solidFill>
                <a:srgbClr val="2F5597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0088" y="1470025"/>
            <a:ext cx="8239125" cy="4191000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n-US" sz="2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Мезијални аспект</a:t>
            </a:r>
          </a:p>
          <a:p>
            <a:pPr marL="0" indent="0">
              <a:buFont typeface="Arial" pitchFamily="34" charset="0"/>
              <a:buNone/>
            </a:pPr>
            <a:endParaRPr lang="en-US" sz="1800">
              <a:solidFill>
                <a:srgbClr val="2F5597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 typeface="Arial" pitchFamily="34" charset="0"/>
              <a:buNone/>
            </a:pPr>
            <a:r>
              <a:rPr lang="en-US" sz="1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б) Цервикална линија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је синусоидна, благо конвексна  према МЛк и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конкавна наспрам МБк</a:t>
            </a:r>
          </a:p>
          <a:p>
            <a:pPr marL="0" indent="0">
              <a:buFont typeface="Arial" pitchFamily="34" charset="0"/>
              <a:buNone/>
            </a:pPr>
            <a:endParaRPr lang="en-US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 typeface="Arial" pitchFamily="34" charset="0"/>
              <a:buNone/>
            </a:pPr>
            <a:r>
              <a:rPr lang="en-US" sz="1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в) Оклузални профил</a:t>
            </a:r>
          </a:p>
          <a:p>
            <a:pPr marL="0" indent="0">
              <a:buFont typeface="Arial" pitchFamily="34" charset="0"/>
              <a:buNone/>
            </a:pPr>
            <a:r>
              <a:rPr lang="en-US" sz="18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US" sz="18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У перспективи</a:t>
            </a: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: формирају га нижа МБк и виша МЛк са својим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триангуларним гребенима</a:t>
            </a:r>
          </a:p>
          <a:p>
            <a:pPr marL="0" indent="0"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- </a:t>
            </a:r>
            <a:r>
              <a:rPr lang="en-US" sz="18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Стварни оклузални профил:</a:t>
            </a: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представља</a:t>
            </a:r>
            <a:r>
              <a:rPr lang="en-US" sz="18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мезијални маргинални гребен</a:t>
            </a:r>
            <a:br>
              <a:rPr lang="en-US" sz="1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кога пресеца мезиомаргинална бразда лингвално од средњег дела</a:t>
            </a:r>
          </a:p>
        </p:txBody>
      </p:sp>
      <p:pic>
        <p:nvPicPr>
          <p:cNvPr id="15362" name="Picture 9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64625" y="2692400"/>
            <a:ext cx="2590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9320213" y="4665663"/>
            <a:ext cx="15335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  <a:cs typeface="Arial" pitchFamily="34" charset="0"/>
              </a:rPr>
              <a:t>доњи леви - мезијално</a:t>
            </a:r>
          </a:p>
        </p:txBody>
      </p:sp>
      <p:sp>
        <p:nvSpPr>
          <p:cNvPr id="4" name="Title 1"/>
          <p:cNvSpPr>
            <a:spLocks noGrp="1"/>
          </p:cNvSpPr>
          <p:nvPr/>
        </p:nvSpPr>
        <p:spPr>
          <a:xfrm>
            <a:off x="2640013" y="188913"/>
            <a:ext cx="77724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/>
          <a:p>
            <a:pPr eaLnBrk="0" hangingPunct="0"/>
            <a:r>
              <a:rPr lang="en-US" sz="4000" b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4000" b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први</a:t>
            </a:r>
            <a:r>
              <a:rPr lang="sr-Latn-CS" sz="4000" b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4000" b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endParaRPr lang="en-US" sz="4000" b="1">
              <a:solidFill>
                <a:srgbClr val="2F559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 Light" pitchFamily="34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476250"/>
            <a:ext cx="8183563" cy="1050925"/>
          </a:xfrm>
        </p:spPr>
        <p:txBody>
          <a:bodyPr/>
          <a:lstStyle/>
          <a:p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први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b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000">
              <a:solidFill>
                <a:srgbClr val="2F5597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0250" y="1389063"/>
            <a:ext cx="7391400" cy="4724400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n-US" sz="2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Мезијални аспект</a:t>
            </a:r>
          </a:p>
          <a:p>
            <a:pPr marL="0" indent="0">
              <a:buFont typeface="Arial" pitchFamily="34" charset="0"/>
              <a:buNone/>
            </a:pPr>
            <a:endParaRPr lang="en-US" sz="180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 typeface="Arial" pitchFamily="34" charset="0"/>
              <a:buNone/>
            </a:pPr>
            <a:r>
              <a:rPr lang="en-US" sz="1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г) Остала разматрања</a:t>
            </a:r>
          </a:p>
          <a:p>
            <a:pPr marL="0" indent="0"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- заравњена или благо конкавна депресија троугластог облика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маркира цервикалну трећину мезијалне површине</a:t>
            </a:r>
          </a:p>
          <a:p>
            <a:pPr marL="0" indent="0"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- контактна зона је овоидног облика; налази се у пределу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споја средње и оклузалне трећине</a:t>
            </a:r>
          </a:p>
          <a:p>
            <a:pPr marL="0" indent="0"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- мезијални корен доминира БЛ ширином</a:t>
            </a:r>
          </a:p>
          <a:p>
            <a:pPr marL="0" indent="0"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- маркиран је плитком, широком депресијом која се пружа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лонгитудинално скоро читавом дужином корена</a:t>
            </a:r>
          </a:p>
          <a:p>
            <a:pPr marL="0" indent="0"/>
            <a:endParaRPr lang="en-US" sz="24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6387" name="Picture 9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7950" y="3132138"/>
            <a:ext cx="2590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6388" name="Text Box 1"/>
          <p:cNvSpPr txBox="1">
            <a:spLocks noChangeArrowheads="1"/>
          </p:cNvSpPr>
          <p:nvPr/>
        </p:nvSpPr>
        <p:spPr bwMode="auto">
          <a:xfrm>
            <a:off x="9339263" y="5157788"/>
            <a:ext cx="15335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  <a:cs typeface="Arial" pitchFamily="34" charset="0"/>
              </a:rPr>
              <a:t>доњи леви - мезијално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0"/>
            <a:ext cx="7543800" cy="1431925"/>
          </a:xfrm>
        </p:spPr>
        <p:txBody>
          <a:bodyPr/>
          <a:lstStyle/>
          <a:p>
            <a:r>
              <a:rPr lang="sr-Cyrl-RS" altLang="x-none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313" y="1222375"/>
            <a:ext cx="8305800" cy="5430838"/>
          </a:xfrm>
        </p:spPr>
        <p:txBody>
          <a:bodyPr>
            <a:normAutofit lnSpcReduction="10000"/>
          </a:bodyPr>
          <a:lstStyle/>
          <a:p>
            <a:r>
              <a:rPr lang="en-US" sz="2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Дистални аспект</a:t>
            </a:r>
            <a:endParaRPr lang="en-US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Слична је мезијалној површини ,али је мањих димензија,посебно у буко-оралном правцу</a:t>
            </a:r>
          </a:p>
          <a:p>
            <a:endParaRPr lang="en-US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Профили:</a:t>
            </a:r>
          </a:p>
          <a:p>
            <a:pPr>
              <a:buFont typeface="Arial" pitchFamily="34" charset="0"/>
              <a:buNone/>
            </a:pPr>
            <a:r>
              <a:rPr lang="en-US" sz="18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lang="en-US" sz="1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а) проксимални профил и цервикална линија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сличних је карактеристика</a:t>
            </a:r>
          </a:p>
          <a:p>
            <a:pPr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  као и код мезијалне површине </a:t>
            </a:r>
          </a:p>
          <a:p>
            <a:pPr>
              <a:buFont typeface="Arial" pitchFamily="34" charset="0"/>
              <a:buNone/>
            </a:pPr>
            <a:endParaRPr lang="en-US" sz="180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None/>
            </a:pPr>
            <a:endParaRPr lang="en-US" sz="180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None/>
            </a:pPr>
            <a:r>
              <a:rPr lang="en-US" sz="1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б) оклузални профил</a:t>
            </a:r>
            <a:r>
              <a:rPr lang="en-US" sz="1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– У</a:t>
            </a:r>
            <a:r>
              <a:rPr lang="en-US" sz="18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 перспективи:</a:t>
            </a: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формирају га ДБк и ДЛк 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са унутрашњим триангуларним гребенима</a:t>
            </a:r>
          </a:p>
          <a:p>
            <a:pPr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- </a:t>
            </a:r>
            <a:r>
              <a:rPr lang="en-US" sz="18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Стварни оклузални профил:</a:t>
            </a:r>
            <a:br>
              <a:rPr lang="en-US" sz="1800" u="sng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представља ДИСТАЛНА КВРЖИЦА и ДИСТАЛНИ МАРГИНАЛНИ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ГРЕБЕН кога пресеца дистомаргинална бразда</a:t>
            </a:r>
          </a:p>
          <a:p>
            <a:pPr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- Круна зуба је трансверзално сужена у дисталном делу, тако да се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више од половине букалне површине се види са дисталног аспекта</a:t>
            </a:r>
          </a:p>
          <a:p>
            <a:endParaRPr lang="en-US" sz="24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7411" name="Picture 10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28150" y="2819400"/>
            <a:ext cx="2590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7412" name="Text Box 1"/>
          <p:cNvSpPr txBox="1">
            <a:spLocks noChangeArrowheads="1"/>
          </p:cNvSpPr>
          <p:nvPr/>
        </p:nvSpPr>
        <p:spPr bwMode="auto">
          <a:xfrm>
            <a:off x="9328150" y="4848225"/>
            <a:ext cx="1481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  <a:cs typeface="Arial" pitchFamily="34" charset="0"/>
              </a:rPr>
              <a:t>доњи леви - дистално</a:t>
            </a:r>
          </a:p>
        </p:txBody>
      </p:sp>
      <p:sp>
        <p:nvSpPr>
          <p:cNvPr id="4" name="Title 1"/>
          <p:cNvSpPr>
            <a:spLocks noGrp="1"/>
          </p:cNvSpPr>
          <p:nvPr/>
        </p:nvSpPr>
        <p:spPr>
          <a:xfrm>
            <a:off x="2640013" y="188913"/>
            <a:ext cx="77724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/>
          <a:p>
            <a:pPr eaLnBrk="0" hangingPunct="0"/>
            <a:r>
              <a:rPr lang="en-US" sz="4000" b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4000" b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први</a:t>
            </a:r>
            <a:r>
              <a:rPr lang="sr-Latn-CS" sz="4000" b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4000" b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endParaRPr lang="en-US" sz="4000" b="1">
              <a:solidFill>
                <a:srgbClr val="2F559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 Light" pitchFamily="34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7924800" cy="1143000"/>
          </a:xfrm>
        </p:spPr>
        <p:txBody>
          <a:bodyPr/>
          <a:lstStyle/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sz="40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Дистални аспект</a:t>
            </a:r>
            <a:r>
              <a:rPr lang="en-US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18434" name="Content Placeholder 3" descr="DISTAL aspect donjeg prvog molar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71813" y="908050"/>
            <a:ext cx="6140450" cy="5486400"/>
          </a:xfr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175" y="1331913"/>
            <a:ext cx="8763000" cy="4276725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en-US" sz="2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Дистални аспект</a:t>
            </a:r>
          </a:p>
          <a:p>
            <a:pPr>
              <a:buFont typeface="Arial" pitchFamily="34" charset="0"/>
              <a:buNone/>
            </a:pPr>
            <a:endParaRPr lang="en-US" sz="180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Arial" pitchFamily="34" charset="0"/>
              <a:buNone/>
            </a:pPr>
            <a:r>
              <a:rPr lang="en-US" sz="1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в) Остала разматрања:</a:t>
            </a:r>
          </a:p>
          <a:p>
            <a:pPr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- дистална површина је краћа оклузоцервикално</a:t>
            </a:r>
          </a:p>
          <a:p>
            <a:pPr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- већи део УОП експониран је дисталног аспекта</a:t>
            </a:r>
          </a:p>
          <a:p>
            <a:pPr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- дистална површина је ужа у трансверзалном правцу,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што повећава видљивост већег дела букалне површине</a:t>
            </a:r>
          </a:p>
          <a:p>
            <a:pPr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- дистални корен је широк буко-орално, али је ужи од мезијалног.</a:t>
            </a:r>
          </a:p>
          <a:p>
            <a:pPr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- слично мезијалном, површина дисталног корена ,може бити маркирана плитком лонгитудиналном депресијом.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9458" name="Picture 10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63038" y="2322513"/>
            <a:ext cx="2590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9459" name="Text Box 1"/>
          <p:cNvSpPr txBox="1">
            <a:spLocks noChangeArrowheads="1"/>
          </p:cNvSpPr>
          <p:nvPr/>
        </p:nvSpPr>
        <p:spPr bwMode="auto">
          <a:xfrm>
            <a:off x="9328150" y="4362450"/>
            <a:ext cx="1479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  <a:cs typeface="Arial" pitchFamily="34" charset="0"/>
              </a:rPr>
              <a:t>доњи леви - дистално</a:t>
            </a:r>
          </a:p>
        </p:txBody>
      </p:sp>
      <p:sp>
        <p:nvSpPr>
          <p:cNvPr id="5" name="Title 1"/>
          <p:cNvSpPr>
            <a:spLocks noGrp="1"/>
          </p:cNvSpPr>
          <p:nvPr/>
        </p:nvSpPr>
        <p:spPr>
          <a:xfrm>
            <a:off x="2640013" y="188913"/>
            <a:ext cx="77724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/>
          <a:p>
            <a:pPr eaLnBrk="0" hangingPunct="0"/>
            <a:r>
              <a:rPr lang="en-US" sz="4000" b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4000" b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први</a:t>
            </a:r>
            <a:r>
              <a:rPr lang="sr-Latn-CS" sz="4000" b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4000" b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endParaRPr lang="en-US" sz="4000" b="1">
              <a:solidFill>
                <a:srgbClr val="2F559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 Light" pitchFamily="34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429000" y="292100"/>
            <a:ext cx="6276975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40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40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први</a:t>
            </a:r>
            <a:r>
              <a:rPr lang="sr-Latn-CS" sz="40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40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r>
              <a:rPr lang="sr-Latn-CS" sz="32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438400" y="1084263"/>
            <a:ext cx="5791200" cy="5191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ОКЛУЗАЛНИ</a:t>
            </a:r>
            <a:r>
              <a:rPr lang="sr-Latn-CS" sz="2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2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АСПЕКТ</a:t>
            </a:r>
          </a:p>
        </p:txBody>
      </p:sp>
      <p:sp>
        <p:nvSpPr>
          <p:cNvPr id="21507" name="Rectangle 7"/>
          <p:cNvSpPr/>
          <p:nvPr/>
        </p:nvSpPr>
        <p:spPr>
          <a:xfrm>
            <a:off x="1085850" y="1603375"/>
            <a:ext cx="6032500" cy="475615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altLang="en-US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КОНТУРА</a:t>
            </a:r>
            <a:r>
              <a:rPr lang="sr-Latn-CS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СОП</a:t>
            </a:r>
            <a:r>
              <a:rPr lang="sr-Latn-CS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ЈЕ</a:t>
            </a:r>
            <a:r>
              <a:rPr lang="sr-Latn-CS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У</a:t>
            </a:r>
            <a:r>
              <a:rPr lang="sr-Latn-CS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ОБЛИКУ</a:t>
            </a:r>
            <a:r>
              <a:rPr lang="sr-Latn-CS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ПЕТОУГАОНИКА</a:t>
            </a:r>
          </a:p>
          <a:p>
            <a:pPr eaLnBrk="0" hangingPunct="0">
              <a:spcBef>
                <a:spcPct val="50000"/>
              </a:spcBef>
            </a:pPr>
            <a:r>
              <a:rPr lang="sr-Latn-CS">
                <a:latin typeface="Tahoma" pitchFamily="34" charset="0"/>
                <a:cs typeface="Tahoma" pitchFamily="34" charset="0"/>
              </a:rPr>
              <a:t>    </a:t>
            </a:r>
            <a:r>
              <a:rPr lang="en-US" altLang="sr-Latn-CS">
                <a:latin typeface="Tahoma" pitchFamily="34" charset="0"/>
                <a:cs typeface="Tahoma" pitchFamily="34" charset="0"/>
              </a:rPr>
              <a:t>* букални профил:</a:t>
            </a:r>
            <a:br>
              <a:rPr lang="en-US" altLang="sr-Latn-CS">
                <a:latin typeface="Tahoma" pitchFamily="34" charset="0"/>
                <a:cs typeface="Tahoma" pitchFamily="34" charset="0"/>
              </a:rPr>
            </a:br>
            <a:r>
              <a:rPr lang="en-US" altLang="sr-Latn-CS">
                <a:latin typeface="Tahoma" pitchFamily="34" charset="0"/>
                <a:cs typeface="Tahoma" pitchFamily="34" charset="0"/>
              </a:rPr>
              <a:t>       - у две сагиталне равни</a:t>
            </a:r>
            <a:br>
              <a:rPr lang="en-US" altLang="sr-Latn-CS">
                <a:latin typeface="Tahoma" pitchFamily="34" charset="0"/>
                <a:cs typeface="Tahoma" pitchFamily="34" charset="0"/>
              </a:rPr>
            </a:br>
            <a:r>
              <a:rPr lang="en-US" altLang="sr-Latn-CS">
                <a:latin typeface="Tahoma" pitchFamily="34" charset="0"/>
                <a:cs typeface="Tahoma" pitchFamily="34" charset="0"/>
              </a:rPr>
              <a:t>       - чине га 3 сегмента раздвојена мезиобукалном и </a:t>
            </a:r>
            <a:br>
              <a:rPr lang="en-US" altLang="sr-Latn-CS">
                <a:latin typeface="Tahoma" pitchFamily="34" charset="0"/>
                <a:cs typeface="Tahoma" pitchFamily="34" charset="0"/>
              </a:rPr>
            </a:br>
            <a:r>
              <a:rPr lang="en-US" altLang="sr-Latn-CS">
                <a:latin typeface="Tahoma" pitchFamily="34" charset="0"/>
                <a:cs typeface="Tahoma" pitchFamily="34" charset="0"/>
              </a:rPr>
              <a:t>          дистобукалном браздом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sr-Latn-CS">
                <a:latin typeface="Tahoma" pitchFamily="34" charset="0"/>
                <a:cs typeface="Tahoma" pitchFamily="34" charset="0"/>
              </a:rPr>
              <a:t>    * лингвални профил:</a:t>
            </a:r>
            <a:br>
              <a:rPr lang="en-US" altLang="sr-Latn-CS">
                <a:latin typeface="Tahoma" pitchFamily="34" charset="0"/>
                <a:cs typeface="Tahoma" pitchFamily="34" charset="0"/>
              </a:rPr>
            </a:br>
            <a:r>
              <a:rPr lang="en-US" altLang="sr-Latn-CS">
                <a:latin typeface="Tahoma" pitchFamily="34" charset="0"/>
                <a:cs typeface="Tahoma" pitchFamily="34" charset="0"/>
              </a:rPr>
              <a:t>       - мањи од букалног</a:t>
            </a:r>
            <a:br>
              <a:rPr lang="en-US" altLang="sr-Latn-CS">
                <a:latin typeface="Tahoma" pitchFamily="34" charset="0"/>
                <a:cs typeface="Tahoma" pitchFamily="34" charset="0"/>
              </a:rPr>
            </a:br>
            <a:r>
              <a:rPr lang="en-US" altLang="sr-Latn-CS">
                <a:latin typeface="Tahoma" pitchFamily="34" charset="0"/>
                <a:cs typeface="Tahoma" pitchFamily="34" charset="0"/>
              </a:rPr>
              <a:t>       - у средњем делу види се лингвална бразда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sr-Latn-CS">
                <a:latin typeface="Tahoma" pitchFamily="34" charset="0"/>
                <a:cs typeface="Tahoma" pitchFamily="34" charset="0"/>
              </a:rPr>
              <a:t>    * проксимални профили:</a:t>
            </a:r>
            <a:br>
              <a:rPr lang="en-US" altLang="sr-Latn-CS">
                <a:latin typeface="Tahoma" pitchFamily="34" charset="0"/>
                <a:cs typeface="Tahoma" pitchFamily="34" charset="0"/>
              </a:rPr>
            </a:br>
            <a:r>
              <a:rPr lang="en-US" altLang="sr-Latn-CS">
                <a:latin typeface="Tahoma" pitchFamily="34" charset="0"/>
                <a:cs typeface="Tahoma" pitchFamily="34" charset="0"/>
              </a:rPr>
              <a:t>       - конвергирају лингвално</a:t>
            </a:r>
            <a:br>
              <a:rPr lang="en-US" altLang="sr-Latn-CS">
                <a:latin typeface="Tahoma" pitchFamily="34" charset="0"/>
                <a:cs typeface="Tahoma" pitchFamily="34" charset="0"/>
              </a:rPr>
            </a:br>
            <a:r>
              <a:rPr lang="en-US" altLang="sr-Latn-CS">
                <a:latin typeface="Tahoma" pitchFamily="34" charset="0"/>
                <a:cs typeface="Tahoma" pitchFamily="34" charset="0"/>
              </a:rPr>
              <a:t>       - мезијални профил је шири од дисталног</a:t>
            </a:r>
            <a:br>
              <a:rPr lang="en-US" altLang="sr-Latn-CS">
                <a:latin typeface="Tahoma" pitchFamily="34" charset="0"/>
                <a:cs typeface="Tahoma" pitchFamily="34" charset="0"/>
              </a:rPr>
            </a:br>
            <a:r>
              <a:rPr lang="en-US" altLang="sr-Latn-CS">
                <a:latin typeface="Tahoma" pitchFamily="34" charset="0"/>
                <a:cs typeface="Tahoma" pitchFamily="34" charset="0"/>
              </a:rPr>
              <a:t>     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sr-Latn-CS">
                <a:latin typeface="Tahoma" pitchFamily="34" charset="0"/>
                <a:cs typeface="Tahoma" pitchFamily="34" charset="0"/>
              </a:rPr>
              <a:t>     - Због лингвалног нагиба круне, 2/3 букалне и </a:t>
            </a:r>
            <a:br>
              <a:rPr lang="en-US" altLang="sr-Latn-CS">
                <a:latin typeface="Tahoma" pitchFamily="34" charset="0"/>
                <a:cs typeface="Tahoma" pitchFamily="34" charset="0"/>
              </a:rPr>
            </a:br>
            <a:r>
              <a:rPr lang="en-US" altLang="sr-Latn-CS">
                <a:latin typeface="Tahoma" pitchFamily="34" charset="0"/>
                <a:cs typeface="Tahoma" pitchFamily="34" charset="0"/>
              </a:rPr>
              <a:t>       оклузална 1/3 лингвалне површине виде се са</a:t>
            </a:r>
            <a:br>
              <a:rPr lang="en-US" altLang="sr-Latn-CS">
                <a:latin typeface="Tahoma" pitchFamily="34" charset="0"/>
                <a:cs typeface="Tahoma" pitchFamily="34" charset="0"/>
              </a:rPr>
            </a:br>
            <a:r>
              <a:rPr lang="en-US" altLang="sr-Latn-CS">
                <a:latin typeface="Tahoma" pitchFamily="34" charset="0"/>
                <a:cs typeface="Tahoma" pitchFamily="34" charset="0"/>
              </a:rPr>
              <a:t>       оклузалног аспекта</a:t>
            </a:r>
            <a:endParaRPr lang="en-US" altLang="en-US">
              <a:solidFill>
                <a:schemeClr val="folHlink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048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2003425"/>
            <a:ext cx="232727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8610600" y="2303463"/>
            <a:ext cx="1582738" cy="0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</a:ln>
          <a:effectLst/>
        </p:spPr>
        <p:txBody>
          <a:bodyPr/>
          <a:lstStyle/>
          <a:p>
            <a:pPr eaLnBrk="0" hangingPunct="0"/>
            <a:endParaRPr lang="bs-Latn-BA" altLang="en-U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>
            <a:off x="10058400" y="2303463"/>
            <a:ext cx="142875" cy="1728787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</a:ln>
          <a:effectLst/>
        </p:spPr>
        <p:txBody>
          <a:bodyPr/>
          <a:lstStyle/>
          <a:p>
            <a:pPr eaLnBrk="0" hangingPunct="0"/>
            <a:endParaRPr lang="bs-Latn-BA" altLang="en-U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8534400" y="3979863"/>
            <a:ext cx="1447800" cy="0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</a:ln>
          <a:effectLst/>
        </p:spPr>
        <p:txBody>
          <a:bodyPr/>
          <a:lstStyle/>
          <a:p>
            <a:pPr eaLnBrk="0" hangingPunct="0"/>
            <a:endParaRPr lang="bs-Latn-BA" altLang="en-U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H="1" flipV="1">
            <a:off x="8001000" y="3141663"/>
            <a:ext cx="503238" cy="792162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</a:ln>
          <a:effectLst/>
        </p:spPr>
        <p:txBody>
          <a:bodyPr/>
          <a:lstStyle/>
          <a:p>
            <a:pPr eaLnBrk="0" hangingPunct="0"/>
            <a:endParaRPr lang="bs-Latn-BA" altLang="en-U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V="1">
            <a:off x="8001000" y="2303463"/>
            <a:ext cx="609600" cy="838200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</a:ln>
          <a:effectLst/>
        </p:spPr>
        <p:txBody>
          <a:bodyPr/>
          <a:lstStyle/>
          <a:p>
            <a:pPr eaLnBrk="0" hangingPunct="0"/>
            <a:endParaRPr lang="bs-Latn-BA" altLang="en-U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pic>
        <p:nvPicPr>
          <p:cNvPr id="20490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4138613"/>
            <a:ext cx="2286000" cy="2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2" name="Freeform 16"/>
          <p:cNvSpPr/>
          <p:nvPr/>
        </p:nvSpPr>
        <p:spPr bwMode="auto">
          <a:xfrm>
            <a:off x="8610600" y="4756150"/>
            <a:ext cx="784225" cy="1100138"/>
          </a:xfrm>
          <a:custGeom>
            <a:avLst/>
            <a:gdLst/>
            <a:ahLst/>
            <a:cxnLst>
              <a:cxn ang="0">
                <a:pos x="430" y="685"/>
              </a:cxn>
              <a:cxn ang="0">
                <a:pos x="405" y="609"/>
              </a:cxn>
              <a:cxn ang="0">
                <a:pos x="396" y="583"/>
              </a:cxn>
              <a:cxn ang="0">
                <a:pos x="439" y="355"/>
              </a:cxn>
              <a:cxn ang="0">
                <a:pos x="413" y="261"/>
              </a:cxn>
              <a:cxn ang="0">
                <a:pos x="489" y="7"/>
              </a:cxn>
              <a:cxn ang="0">
                <a:pos x="464" y="16"/>
              </a:cxn>
              <a:cxn ang="0">
                <a:pos x="422" y="117"/>
              </a:cxn>
              <a:cxn ang="0">
                <a:pos x="413" y="177"/>
              </a:cxn>
              <a:cxn ang="0">
                <a:pos x="286" y="261"/>
              </a:cxn>
              <a:cxn ang="0">
                <a:pos x="193" y="253"/>
              </a:cxn>
              <a:cxn ang="0">
                <a:pos x="108" y="338"/>
              </a:cxn>
              <a:cxn ang="0">
                <a:pos x="83" y="355"/>
              </a:cxn>
              <a:cxn ang="0">
                <a:pos x="15" y="405"/>
              </a:cxn>
              <a:cxn ang="0">
                <a:pos x="57" y="431"/>
              </a:cxn>
              <a:cxn ang="0">
                <a:pos x="167" y="321"/>
              </a:cxn>
              <a:cxn ang="0">
                <a:pos x="311" y="287"/>
              </a:cxn>
              <a:cxn ang="0">
                <a:pos x="362" y="261"/>
              </a:cxn>
              <a:cxn ang="0">
                <a:pos x="379" y="287"/>
              </a:cxn>
              <a:cxn ang="0">
                <a:pos x="413" y="405"/>
              </a:cxn>
              <a:cxn ang="0">
                <a:pos x="396" y="660"/>
              </a:cxn>
              <a:cxn ang="0">
                <a:pos x="430" y="685"/>
              </a:cxn>
            </a:cxnLst>
            <a:rect l="0" t="0" r="r" b="b"/>
            <a:pathLst>
              <a:path w="494" h="693">
                <a:moveTo>
                  <a:pt x="430" y="685"/>
                </a:moveTo>
                <a:cubicBezTo>
                  <a:pt x="422" y="660"/>
                  <a:pt x="413" y="634"/>
                  <a:pt x="405" y="609"/>
                </a:cubicBezTo>
                <a:cubicBezTo>
                  <a:pt x="402" y="600"/>
                  <a:pt x="396" y="583"/>
                  <a:pt x="396" y="583"/>
                </a:cubicBezTo>
                <a:cubicBezTo>
                  <a:pt x="408" y="505"/>
                  <a:pt x="412" y="430"/>
                  <a:pt x="439" y="355"/>
                </a:cubicBezTo>
                <a:cubicBezTo>
                  <a:pt x="417" y="290"/>
                  <a:pt x="426" y="322"/>
                  <a:pt x="413" y="261"/>
                </a:cubicBezTo>
                <a:cubicBezTo>
                  <a:pt x="436" y="156"/>
                  <a:pt x="429" y="97"/>
                  <a:pt x="489" y="7"/>
                </a:cubicBezTo>
                <a:cubicBezTo>
                  <a:pt x="494" y="0"/>
                  <a:pt x="472" y="13"/>
                  <a:pt x="464" y="16"/>
                </a:cubicBezTo>
                <a:cubicBezTo>
                  <a:pt x="443" y="47"/>
                  <a:pt x="433" y="81"/>
                  <a:pt x="422" y="117"/>
                </a:cubicBezTo>
                <a:cubicBezTo>
                  <a:pt x="419" y="137"/>
                  <a:pt x="424" y="160"/>
                  <a:pt x="413" y="177"/>
                </a:cubicBezTo>
                <a:cubicBezTo>
                  <a:pt x="400" y="197"/>
                  <a:pt x="315" y="241"/>
                  <a:pt x="286" y="261"/>
                </a:cubicBezTo>
                <a:cubicBezTo>
                  <a:pt x="249" y="254"/>
                  <a:pt x="227" y="241"/>
                  <a:pt x="193" y="253"/>
                </a:cubicBezTo>
                <a:cubicBezTo>
                  <a:pt x="147" y="322"/>
                  <a:pt x="176" y="292"/>
                  <a:pt x="108" y="338"/>
                </a:cubicBezTo>
                <a:cubicBezTo>
                  <a:pt x="100" y="344"/>
                  <a:pt x="83" y="355"/>
                  <a:pt x="83" y="355"/>
                </a:cubicBezTo>
                <a:cubicBezTo>
                  <a:pt x="63" y="385"/>
                  <a:pt x="45" y="385"/>
                  <a:pt x="15" y="405"/>
                </a:cubicBezTo>
                <a:cubicBezTo>
                  <a:pt x="0" y="454"/>
                  <a:pt x="20" y="456"/>
                  <a:pt x="57" y="431"/>
                </a:cubicBezTo>
                <a:cubicBezTo>
                  <a:pt x="82" y="357"/>
                  <a:pt x="90" y="346"/>
                  <a:pt x="167" y="321"/>
                </a:cubicBezTo>
                <a:cubicBezTo>
                  <a:pt x="219" y="287"/>
                  <a:pt x="239" y="293"/>
                  <a:pt x="311" y="287"/>
                </a:cubicBezTo>
                <a:cubicBezTo>
                  <a:pt x="315" y="284"/>
                  <a:pt x="352" y="257"/>
                  <a:pt x="362" y="261"/>
                </a:cubicBezTo>
                <a:cubicBezTo>
                  <a:pt x="372" y="265"/>
                  <a:pt x="374" y="278"/>
                  <a:pt x="379" y="287"/>
                </a:cubicBezTo>
                <a:cubicBezTo>
                  <a:pt x="398" y="323"/>
                  <a:pt x="401" y="367"/>
                  <a:pt x="413" y="405"/>
                </a:cubicBezTo>
                <a:cubicBezTo>
                  <a:pt x="375" y="527"/>
                  <a:pt x="376" y="386"/>
                  <a:pt x="396" y="660"/>
                </a:cubicBezTo>
                <a:cubicBezTo>
                  <a:pt x="398" y="693"/>
                  <a:pt x="405" y="685"/>
                  <a:pt x="430" y="685"/>
                </a:cubicBez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round/>
          </a:ln>
          <a:effectLst/>
        </p:spPr>
        <p:txBody>
          <a:bodyPr/>
          <a:lstStyle/>
          <a:p>
            <a:pPr eaLnBrk="0" hangingPunct="0"/>
            <a:endParaRPr lang="bs-Latn-BA" altLang="en-US" b="1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2172479" y="150845"/>
            <a:ext cx="8226425" cy="1143000"/>
          </a:xfrm>
        </p:spPr>
        <p:txBody>
          <a:bodyPr anchorCtr="1"/>
          <a:lstStyle/>
          <a:p>
            <a:r>
              <a:rPr lang="sr-Latn-CS" altLang="en-US" dirty="0" err="1">
                <a:solidFill>
                  <a:srgbClr val="629BE6"/>
                </a:solidFill>
              </a:rPr>
              <a:t>Kласа</a:t>
            </a:r>
            <a:r>
              <a:rPr lang="sr-Cyrl-CS" dirty="0">
                <a:solidFill>
                  <a:srgbClr val="629BE6"/>
                </a:solidFill>
              </a:rPr>
              <a:t> сталних </a:t>
            </a:r>
            <a:r>
              <a:rPr lang="sr-Cyrl-CS" dirty="0" err="1">
                <a:solidFill>
                  <a:srgbClr val="629BE6"/>
                </a:solidFill>
              </a:rPr>
              <a:t>молара</a:t>
            </a:r>
            <a:endParaRPr lang="sr-Cyrl-CS" dirty="0">
              <a:solidFill>
                <a:srgbClr val="629BE6"/>
              </a:solidFill>
            </a:endParaRPr>
          </a:p>
        </p:txBody>
      </p:sp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1184988" y="3775787"/>
            <a:ext cx="8607490" cy="284894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Latn-CS" sz="2400" b="1" dirty="0">
                <a:solidFill>
                  <a:srgbClr val="F1F129"/>
                </a:solidFill>
              </a:rPr>
              <a:t>    ПРВИ</a:t>
            </a:r>
            <a:r>
              <a:rPr lang="sr-Latn-CS" sz="2400" b="1" dirty="0"/>
              <a:t> (ШЕСТОГOДИШЊИ)</a:t>
            </a:r>
          </a:p>
          <a:p>
            <a:pPr>
              <a:lnSpc>
                <a:spcPct val="80000"/>
              </a:lnSpc>
            </a:pPr>
            <a:r>
              <a:rPr lang="sr-Latn-CS" altLang="en-US" sz="2400" b="1" dirty="0"/>
              <a:t>    </a:t>
            </a:r>
            <a:r>
              <a:rPr lang="sr-Latn-CS" sz="2400" b="1" dirty="0">
                <a:solidFill>
                  <a:srgbClr val="23F788"/>
                </a:solidFill>
              </a:rPr>
              <a:t>ДРУГИ</a:t>
            </a:r>
            <a:r>
              <a:rPr lang="sr-Latn-CS" sz="2400" b="1" dirty="0"/>
              <a:t> (ДВАНAЕСТОГОДИШЊИ)</a:t>
            </a:r>
          </a:p>
          <a:p>
            <a:pPr>
              <a:lnSpc>
                <a:spcPct val="80000"/>
              </a:lnSpc>
            </a:pPr>
            <a:r>
              <a:rPr lang="sr-Latn-CS" altLang="en-US" sz="2400" b="1" dirty="0">
                <a:solidFill>
                  <a:schemeClr val="accent1"/>
                </a:solidFill>
              </a:rPr>
              <a:t>   </a:t>
            </a:r>
            <a:r>
              <a:rPr lang="sr-Latn-CS" sz="2400" b="1" dirty="0">
                <a:solidFill>
                  <a:srgbClr val="FF3300"/>
                </a:solidFill>
              </a:rPr>
              <a:t>ТРЕЋИ</a:t>
            </a:r>
            <a:r>
              <a:rPr lang="sr-Latn-CS" sz="2400" b="1" dirty="0"/>
              <a:t> (УМЊАК)</a:t>
            </a:r>
            <a:endParaRPr lang="sr-Cyrl-RS" sz="2400" b="1" dirty="0"/>
          </a:p>
          <a:p>
            <a:pPr>
              <a:lnSpc>
                <a:spcPct val="80000"/>
              </a:lnSpc>
            </a:pPr>
            <a:endParaRPr lang="sr-Cyrl-RS" sz="2400" b="1" dirty="0"/>
          </a:p>
          <a:p>
            <a:pPr>
              <a:lnSpc>
                <a:spcPct val="80000"/>
              </a:lnSpc>
            </a:pPr>
            <a:r>
              <a:rPr lang="sr-Cyrl-RS" sz="2400" b="1" dirty="0"/>
              <a:t>Смањују се у величини удаљавањем од медијалне линије</a:t>
            </a:r>
          </a:p>
          <a:p>
            <a:pPr>
              <a:lnSpc>
                <a:spcPct val="80000"/>
              </a:lnSpc>
            </a:pPr>
            <a:r>
              <a:rPr lang="sr-Cyrl-RS" sz="2400" b="1" dirty="0"/>
              <a:t>Највећи и најјачи зуби денталног лука; круне веће од круна </a:t>
            </a:r>
            <a:r>
              <a:rPr lang="sr-Cyrl-RS" sz="2400" b="1" dirty="0" err="1"/>
              <a:t>премолара</a:t>
            </a:r>
            <a:r>
              <a:rPr lang="sr-Cyrl-RS" sz="2400" b="1" dirty="0"/>
              <a:t>, али краће у </a:t>
            </a:r>
            <a:r>
              <a:rPr lang="sr-Cyrl-RS" sz="2400" b="1" dirty="0" err="1"/>
              <a:t>оклузоцервикалном</a:t>
            </a:r>
            <a:r>
              <a:rPr lang="sr-Cyrl-RS" sz="2400" b="1" dirty="0"/>
              <a:t> правцу</a:t>
            </a:r>
            <a:endParaRPr lang="sr-Cyrl-CS" sz="2400" b="1" dirty="0"/>
          </a:p>
          <a:p>
            <a:pPr>
              <a:lnSpc>
                <a:spcPct val="80000"/>
              </a:lnSpc>
            </a:pPr>
            <a:endParaRPr lang="sr-Cyrl-CS" sz="2400" b="1" dirty="0"/>
          </a:p>
          <a:p>
            <a:pPr lvl="1">
              <a:lnSpc>
                <a:spcPct val="80000"/>
              </a:lnSpc>
            </a:pPr>
            <a:endParaRPr lang="sr-Latn-CS" altLang="en-US" sz="2000" dirty="0"/>
          </a:p>
        </p:txBody>
      </p:sp>
      <p:pic>
        <p:nvPicPr>
          <p:cNvPr id="10243" name="Picture 7"/>
          <p:cNvPicPr>
            <a:picLocks noChangeAspect="1" noChangeArrowheads="1"/>
          </p:cNvPicPr>
          <p:nvPr/>
        </p:nvPicPr>
        <p:blipFill>
          <a:blip r:embed="rId2" cstate="print"/>
          <a:srcRect l="-2274" t="22392" r="2274" b="22646"/>
          <a:stretch>
            <a:fillRect/>
          </a:stretch>
        </p:blipFill>
        <p:spPr bwMode="auto">
          <a:xfrm>
            <a:off x="2810070" y="1371600"/>
            <a:ext cx="6705600" cy="2057400"/>
          </a:xfrm>
          <a:prstGeom prst="rect">
            <a:avLst/>
          </a:prstGeom>
          <a:noFill/>
          <a:ln w="9525">
            <a:solidFill>
              <a:srgbClr val="99FF66"/>
            </a:solidFill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216275" y="260350"/>
            <a:ext cx="6305550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први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438400" y="1012825"/>
            <a:ext cx="5791200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ОКЛУЗАЛНИ</a:t>
            </a:r>
            <a:r>
              <a:rPr lang="sr-Latn-CS" sz="2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2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АСПЕКТ</a:t>
            </a:r>
          </a:p>
        </p:txBody>
      </p:sp>
      <p:sp>
        <p:nvSpPr>
          <p:cNvPr id="23555" name="Rectangle 7"/>
          <p:cNvSpPr/>
          <p:nvPr/>
        </p:nvSpPr>
        <p:spPr>
          <a:xfrm>
            <a:off x="785813" y="1593850"/>
            <a:ext cx="5905500" cy="48323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КОНТУРЕ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solidFill>
                  <a:srgbClr val="3965B5"/>
                </a:solidFill>
                <a:latin typeface="Tahoma" pitchFamily="34" charset="0"/>
                <a:cs typeface="Tahoma" pitchFamily="34" charset="0"/>
              </a:rPr>
              <a:t>УОП</a:t>
            </a:r>
            <a:r>
              <a:rPr lang="sr-Latn-CS" sz="1400">
                <a:solidFill>
                  <a:srgbClr val="3965B5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ЈЕ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У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ОБЛИКУ</a:t>
            </a:r>
            <a:r>
              <a:rPr lang="sr-Latn-CS" sz="140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solidFill>
                  <a:srgbClr val="3965B5"/>
                </a:solidFill>
                <a:latin typeface="Tahoma" pitchFamily="34" charset="0"/>
                <a:cs typeface="Tahoma" pitchFamily="34" charset="0"/>
              </a:rPr>
              <a:t>ПЕТОУГАОНИКА</a:t>
            </a:r>
          </a:p>
          <a:p>
            <a:pPr eaLnBrk="0" hangingPunct="0">
              <a:spcBef>
                <a:spcPct val="50000"/>
              </a:spcBef>
            </a:pPr>
            <a:r>
              <a:rPr lang="sr-Latn-CS" sz="1600">
                <a:latin typeface="Tahoma" pitchFamily="34" charset="0"/>
                <a:cs typeface="Tahoma" pitchFamily="34" charset="0"/>
              </a:rPr>
              <a:t>  </a:t>
            </a:r>
            <a:r>
              <a:rPr lang="en-US" altLang="sr-Latn-CS" sz="1600">
                <a:latin typeface="Tahoma" pitchFamily="34" charset="0"/>
                <a:cs typeface="Tahoma" pitchFamily="34" charset="0"/>
              </a:rPr>
              <a:t>* </a:t>
            </a:r>
            <a:r>
              <a:rPr lang="en-US" altLang="sr-Latn-CS" sz="1400">
                <a:latin typeface="Tahoma" pitchFamily="34" charset="0"/>
                <a:cs typeface="Tahoma" pitchFamily="34" charset="0"/>
              </a:rPr>
              <a:t>Доминантна карактеристика:</a:t>
            </a:r>
            <a:br>
              <a:rPr lang="en-US" altLang="sr-Latn-CS" sz="1400">
                <a:latin typeface="Tahoma" pitchFamily="34" charset="0"/>
                <a:cs typeface="Tahoma" pitchFamily="34" charset="0"/>
              </a:rPr>
            </a:br>
            <a:r>
              <a:rPr lang="en-US" altLang="sr-Latn-CS" sz="1400">
                <a:latin typeface="Tahoma" pitchFamily="34" charset="0"/>
                <a:cs typeface="Tahoma" pitchFamily="34" charset="0"/>
              </a:rPr>
              <a:t>    - присуство 5 главних квржица (3 букалне и 2 лингвалне),</a:t>
            </a:r>
            <a:br>
              <a:rPr lang="en-US" altLang="sr-Latn-CS" sz="1400">
                <a:latin typeface="Tahoma" pitchFamily="34" charset="0"/>
                <a:cs typeface="Tahoma" pitchFamily="34" charset="0"/>
              </a:rPr>
            </a:br>
            <a:r>
              <a:rPr lang="en-US" altLang="sr-Latn-CS" sz="1400">
                <a:latin typeface="Tahoma" pitchFamily="34" charset="0"/>
                <a:cs typeface="Tahoma" pitchFamily="34" charset="0"/>
              </a:rPr>
              <a:t>      што је јединствена појава у сталној дентицији</a:t>
            </a:r>
            <a:br>
              <a:rPr lang="en-US" altLang="sr-Latn-CS" sz="1400">
                <a:latin typeface="Tahoma" pitchFamily="34" charset="0"/>
                <a:cs typeface="Tahoma" pitchFamily="34" charset="0"/>
              </a:rPr>
            </a:br>
            <a:r>
              <a:rPr lang="en-US" altLang="sr-Latn-CS" sz="1400">
                <a:latin typeface="Tahoma" pitchFamily="34" charset="0"/>
                <a:cs typeface="Tahoma" pitchFamily="34" charset="0"/>
              </a:rPr>
              <a:t>    - све главне квржице су функционалне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rgbClr val="3965B5"/>
                </a:solidFill>
                <a:latin typeface="Tahoma" pitchFamily="34" charset="0"/>
                <a:cs typeface="Tahoma" pitchFamily="34" charset="0"/>
              </a:rPr>
              <a:t>БУКАЛНЕ</a:t>
            </a:r>
            <a:r>
              <a:rPr lang="sr-Latn-CS" sz="1400" b="1">
                <a:solidFill>
                  <a:srgbClr val="3965B5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 b="1">
                <a:solidFill>
                  <a:srgbClr val="3965B5"/>
                </a:solidFill>
                <a:latin typeface="Tahoma" pitchFamily="34" charset="0"/>
                <a:cs typeface="Tahoma" pitchFamily="34" charset="0"/>
              </a:rPr>
              <a:t>КВРЖИЦЕ</a:t>
            </a:r>
            <a:r>
              <a:rPr lang="sr-Latn-CS" sz="1400" b="1">
                <a:solidFill>
                  <a:srgbClr val="3965B5"/>
                </a:solidFill>
                <a:latin typeface="Tahoma" pitchFamily="34" charset="0"/>
                <a:cs typeface="Tahoma" pitchFamily="34" charset="0"/>
              </a:rPr>
              <a:t>:</a:t>
            </a:r>
            <a:r>
              <a:rPr lang="sr-Latn-CS" sz="1400">
                <a:solidFill>
                  <a:srgbClr val="3965B5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Latn-CS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шире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,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ниже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заобљеније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, </a:t>
            </a:r>
            <a:br>
              <a:rPr lang="sr-Latn-CS" sz="1400">
                <a:latin typeface="Tahoma" pitchFamily="34" charset="0"/>
                <a:cs typeface="Tahoma" pitchFamily="34" charset="0"/>
              </a:rPr>
            </a:br>
            <a:r>
              <a:rPr lang="sr-Latn-CS" sz="1400">
                <a:latin typeface="Tahoma" pitchFamily="34" charset="0"/>
                <a:cs typeface="Tahoma" pitchFamily="34" charset="0"/>
              </a:rPr>
              <a:t>                                        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сепариране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букалним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браздама</a:t>
            </a:r>
            <a:endParaRPr lang="sr-Latn-CS" sz="1400">
              <a:latin typeface="Tahoma" pitchFamily="34" charset="0"/>
              <a:cs typeface="Tahoma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altLang="en-US" sz="1400" b="1">
                <a:solidFill>
                  <a:srgbClr val="3965B5"/>
                </a:solidFill>
                <a:latin typeface="Tahoma" pitchFamily="34" charset="0"/>
                <a:cs typeface="Tahoma" pitchFamily="34" charset="0"/>
              </a:rPr>
              <a:t>ЛИНГВАЛНЕ</a:t>
            </a:r>
            <a:r>
              <a:rPr lang="sr-Latn-CS" sz="1400" b="1">
                <a:solidFill>
                  <a:srgbClr val="3965B5"/>
                </a:solidFill>
                <a:latin typeface="Tahoma" pitchFamily="34" charset="0"/>
                <a:cs typeface="Tahoma" pitchFamily="34" charset="0"/>
              </a:rPr>
              <a:t>  </a:t>
            </a:r>
            <a:r>
              <a:rPr lang="en-US" altLang="en-US" sz="1400" b="1">
                <a:solidFill>
                  <a:srgbClr val="3965B5"/>
                </a:solidFill>
                <a:latin typeface="Tahoma" pitchFamily="34" charset="0"/>
                <a:cs typeface="Tahoma" pitchFamily="34" charset="0"/>
              </a:rPr>
              <a:t>КВРЖИЦЕ</a:t>
            </a:r>
            <a:r>
              <a:rPr lang="sr-Latn-CS" sz="1400" b="1">
                <a:solidFill>
                  <a:schemeClr val="hlink"/>
                </a:solidFill>
                <a:latin typeface="Tahoma" pitchFamily="34" charset="0"/>
                <a:cs typeface="Tahoma" pitchFamily="34" charset="0"/>
              </a:rPr>
              <a:t>:</a:t>
            </a:r>
            <a:r>
              <a:rPr lang="sr-Latn-CS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уже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,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више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и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оштрије</a:t>
            </a:r>
            <a:endParaRPr lang="sr-Latn-CS" sz="14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400">
                <a:latin typeface="Tahoma" pitchFamily="34" charset="0"/>
                <a:cs typeface="Tahoma" pitchFamily="34" charset="0"/>
              </a:rPr>
              <a:t>                                              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сепариране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лингвалном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браздом</a:t>
            </a:r>
            <a:endParaRPr lang="sr-Latn-CS" sz="1400">
              <a:latin typeface="Tahoma" pitchFamily="34" charset="0"/>
              <a:cs typeface="Tahoma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altLang="en-US" sz="1400" b="1">
                <a:solidFill>
                  <a:srgbClr val="3965B5"/>
                </a:solidFill>
                <a:latin typeface="Tahoma" pitchFamily="34" charset="0"/>
                <a:cs typeface="Tahoma" pitchFamily="34" charset="0"/>
              </a:rPr>
              <a:t>ВИСИНА</a:t>
            </a:r>
            <a:r>
              <a:rPr lang="sr-Latn-CS" sz="1400" b="1">
                <a:solidFill>
                  <a:srgbClr val="3965B5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 b="1">
                <a:solidFill>
                  <a:srgbClr val="3965B5"/>
                </a:solidFill>
                <a:latin typeface="Tahoma" pitchFamily="34" charset="0"/>
                <a:cs typeface="Tahoma" pitchFamily="34" charset="0"/>
              </a:rPr>
              <a:t>КВРЖИЦЕ</a:t>
            </a:r>
            <a:r>
              <a:rPr lang="sr-Latn-CS" b="1">
                <a:solidFill>
                  <a:srgbClr val="3965B5"/>
                </a:solidFill>
                <a:latin typeface="Tahoma" pitchFamily="34" charset="0"/>
                <a:cs typeface="Tahoma" pitchFamily="34" charset="0"/>
              </a:rPr>
              <a:t>:</a:t>
            </a:r>
            <a:r>
              <a:rPr lang="sr-Latn-CS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МЛ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,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ДЛ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,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МБ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,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ДБ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,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Д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</a:p>
          <a:p>
            <a:pPr eaLnBrk="0" hangingPunct="0"/>
            <a:endParaRPr lang="sr-Latn-CS" sz="1400">
              <a:latin typeface="Tahoma" pitchFamily="34" charset="0"/>
              <a:cs typeface="Tahoma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altLang="sr-Latn-CS" sz="1400" b="1">
                <a:solidFill>
                  <a:srgbClr val="3965B5"/>
                </a:solidFill>
                <a:latin typeface="Tahoma" pitchFamily="34" charset="0"/>
                <a:cs typeface="Tahoma" pitchFamily="34" charset="0"/>
              </a:rPr>
              <a:t>ПО МАСИВНОСТИ КВРЖИЦА: </a:t>
            </a:r>
            <a:r>
              <a:rPr lang="en-US" altLang="sr-Latn-CS" sz="1400">
                <a:latin typeface="Tahoma" pitchFamily="34" charset="0"/>
                <a:cs typeface="Tahoma" pitchFamily="34" charset="0"/>
              </a:rPr>
              <a:t>МБ, МЛ, ДЛ, ДБ, Д</a:t>
            </a:r>
          </a:p>
          <a:p>
            <a:pPr eaLnBrk="0" hangingPunct="0"/>
            <a:endParaRPr lang="en-US" altLang="sr-Latn-CS" sz="1400" b="1">
              <a:solidFill>
                <a:srgbClr val="3965B5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altLang="sr-Latn-CS" sz="1400" b="1">
                <a:solidFill>
                  <a:srgbClr val="3965B5"/>
                </a:solidFill>
                <a:latin typeface="Tahoma" pitchFamily="34" charset="0"/>
                <a:cs typeface="Tahoma" pitchFamily="34" charset="0"/>
              </a:rPr>
              <a:t>ТРИАНГУЛАРНИ ГРЕБЕНИ</a:t>
            </a:r>
            <a:r>
              <a:rPr lang="en-US" altLang="sr-Latn-CS" sz="1400">
                <a:latin typeface="Tahoma" pitchFamily="34" charset="0"/>
                <a:cs typeface="Tahoma" pitchFamily="34" charset="0"/>
              </a:rPr>
              <a:t> се спуштају од врхова </a:t>
            </a:r>
            <a:br>
              <a:rPr lang="en-US" altLang="sr-Latn-CS" sz="1400">
                <a:latin typeface="Tahoma" pitchFamily="34" charset="0"/>
                <a:cs typeface="Tahoma" pitchFamily="34" charset="0"/>
              </a:rPr>
            </a:br>
            <a:r>
              <a:rPr lang="en-US" altLang="sr-Latn-CS" sz="1400">
                <a:latin typeface="Tahoma" pitchFamily="34" charset="0"/>
                <a:cs typeface="Tahoma" pitchFamily="34" charset="0"/>
              </a:rPr>
              <a:t>  свих 5 квржица ка централној бразди УОП</a:t>
            </a:r>
            <a:br>
              <a:rPr lang="en-US" altLang="sr-Latn-CS" sz="1400">
                <a:latin typeface="Tahoma" pitchFamily="34" charset="0"/>
                <a:cs typeface="Tahoma" pitchFamily="34" charset="0"/>
              </a:rPr>
            </a:br>
            <a:r>
              <a:rPr lang="en-US" altLang="sr-Latn-CS" sz="1400">
                <a:latin typeface="Tahoma" pitchFamily="34" charset="0"/>
                <a:cs typeface="Tahoma" pitchFamily="34" charset="0"/>
              </a:rPr>
              <a:t>  (мезијални су мањег нагиба од дисталних)</a:t>
            </a:r>
          </a:p>
          <a:p>
            <a:pPr eaLnBrk="0" hangingPunct="0"/>
            <a:endParaRPr lang="en-US" altLang="sr-Latn-CS" sz="1400" b="1">
              <a:solidFill>
                <a:srgbClr val="3965B5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altLang="sr-Latn-CS" sz="1400" b="1">
                <a:solidFill>
                  <a:srgbClr val="3965B5"/>
                </a:solidFill>
                <a:latin typeface="Tahoma" pitchFamily="34" charset="0"/>
                <a:cs typeface="Tahoma" pitchFamily="34" charset="0"/>
              </a:rPr>
              <a:t> МАРГИНАЛНИ ГРЕБЕНИ</a:t>
            </a:r>
            <a:r>
              <a:rPr lang="en-US" altLang="sr-Latn-CS" sz="140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:</a:t>
            </a:r>
            <a:br>
              <a:rPr lang="en-US" altLang="sr-Latn-CS" sz="1400">
                <a:latin typeface="Tahoma" pitchFamily="34" charset="0"/>
                <a:cs typeface="Tahoma" pitchFamily="34" charset="0"/>
              </a:rPr>
            </a:br>
            <a:r>
              <a:rPr lang="en-US" altLang="sr-Latn-CS" sz="1400">
                <a:latin typeface="Tahoma" pitchFamily="34" charset="0"/>
                <a:cs typeface="Tahoma" pitchFamily="34" charset="0"/>
              </a:rPr>
              <a:t>   - Мезијални јаче развијен; оба пресеца ивична бразда</a:t>
            </a:r>
            <a:br>
              <a:rPr lang="en-US" altLang="sr-Latn-CS" sz="1400">
                <a:latin typeface="Tahoma" pitchFamily="34" charset="0"/>
                <a:cs typeface="Tahoma" pitchFamily="34" charset="0"/>
              </a:rPr>
            </a:br>
            <a:r>
              <a:rPr lang="en-US" altLang="sr-Latn-CS" sz="1400">
                <a:latin typeface="Tahoma" pitchFamily="34" charset="0"/>
                <a:cs typeface="Tahoma" pitchFamily="34" charset="0"/>
              </a:rPr>
              <a:t>   - конврергирају орално</a:t>
            </a:r>
            <a:endParaRPr lang="en-US" altLang="en-US" sz="1400">
              <a:solidFill>
                <a:schemeClr val="folHlink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2532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1931988"/>
            <a:ext cx="232727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8610600" y="2160588"/>
            <a:ext cx="1582738" cy="0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</a:ln>
          <a:effectLst/>
        </p:spPr>
        <p:txBody>
          <a:bodyPr/>
          <a:lstStyle/>
          <a:p>
            <a:pPr eaLnBrk="0" hangingPunct="0"/>
            <a:endParaRPr lang="bs-Latn-BA" altLang="en-U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>
            <a:off x="10058400" y="2232025"/>
            <a:ext cx="142875" cy="1728788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</a:ln>
          <a:effectLst/>
        </p:spPr>
        <p:txBody>
          <a:bodyPr/>
          <a:lstStyle/>
          <a:p>
            <a:pPr eaLnBrk="0" hangingPunct="0"/>
            <a:endParaRPr lang="bs-Latn-BA" altLang="en-U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8534400" y="3908425"/>
            <a:ext cx="1447800" cy="0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</a:ln>
          <a:effectLst/>
        </p:spPr>
        <p:txBody>
          <a:bodyPr/>
          <a:lstStyle/>
          <a:p>
            <a:pPr eaLnBrk="0" hangingPunct="0"/>
            <a:endParaRPr lang="bs-Latn-BA" altLang="en-U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H="1" flipV="1">
            <a:off x="8001000" y="3070225"/>
            <a:ext cx="503238" cy="792163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</a:ln>
          <a:effectLst/>
        </p:spPr>
        <p:txBody>
          <a:bodyPr/>
          <a:lstStyle/>
          <a:p>
            <a:pPr eaLnBrk="0" hangingPunct="0"/>
            <a:endParaRPr lang="bs-Latn-BA" altLang="en-U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V="1">
            <a:off x="8001000" y="2232025"/>
            <a:ext cx="609600" cy="838200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</a:ln>
          <a:effectLst/>
        </p:spPr>
        <p:txBody>
          <a:bodyPr/>
          <a:lstStyle/>
          <a:p>
            <a:pPr eaLnBrk="0" hangingPunct="0"/>
            <a:endParaRPr lang="bs-Latn-BA" altLang="en-U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pic>
        <p:nvPicPr>
          <p:cNvPr id="22538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4138613"/>
            <a:ext cx="2286000" cy="2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2" name="Freeform 16"/>
          <p:cNvSpPr/>
          <p:nvPr/>
        </p:nvSpPr>
        <p:spPr bwMode="auto">
          <a:xfrm>
            <a:off x="8610600" y="4756150"/>
            <a:ext cx="784225" cy="1100138"/>
          </a:xfrm>
          <a:custGeom>
            <a:avLst/>
            <a:gdLst/>
            <a:ahLst/>
            <a:cxnLst>
              <a:cxn ang="0">
                <a:pos x="430" y="685"/>
              </a:cxn>
              <a:cxn ang="0">
                <a:pos x="405" y="609"/>
              </a:cxn>
              <a:cxn ang="0">
                <a:pos x="396" y="583"/>
              </a:cxn>
              <a:cxn ang="0">
                <a:pos x="439" y="355"/>
              </a:cxn>
              <a:cxn ang="0">
                <a:pos x="413" y="261"/>
              </a:cxn>
              <a:cxn ang="0">
                <a:pos x="489" y="7"/>
              </a:cxn>
              <a:cxn ang="0">
                <a:pos x="464" y="16"/>
              </a:cxn>
              <a:cxn ang="0">
                <a:pos x="422" y="117"/>
              </a:cxn>
              <a:cxn ang="0">
                <a:pos x="413" y="177"/>
              </a:cxn>
              <a:cxn ang="0">
                <a:pos x="286" y="261"/>
              </a:cxn>
              <a:cxn ang="0">
                <a:pos x="193" y="253"/>
              </a:cxn>
              <a:cxn ang="0">
                <a:pos x="108" y="338"/>
              </a:cxn>
              <a:cxn ang="0">
                <a:pos x="83" y="355"/>
              </a:cxn>
              <a:cxn ang="0">
                <a:pos x="15" y="405"/>
              </a:cxn>
              <a:cxn ang="0">
                <a:pos x="57" y="431"/>
              </a:cxn>
              <a:cxn ang="0">
                <a:pos x="167" y="321"/>
              </a:cxn>
              <a:cxn ang="0">
                <a:pos x="311" y="287"/>
              </a:cxn>
              <a:cxn ang="0">
                <a:pos x="362" y="261"/>
              </a:cxn>
              <a:cxn ang="0">
                <a:pos x="379" y="287"/>
              </a:cxn>
              <a:cxn ang="0">
                <a:pos x="413" y="405"/>
              </a:cxn>
              <a:cxn ang="0">
                <a:pos x="396" y="660"/>
              </a:cxn>
              <a:cxn ang="0">
                <a:pos x="430" y="685"/>
              </a:cxn>
            </a:cxnLst>
            <a:rect l="0" t="0" r="r" b="b"/>
            <a:pathLst>
              <a:path w="494" h="693">
                <a:moveTo>
                  <a:pt x="430" y="685"/>
                </a:moveTo>
                <a:cubicBezTo>
                  <a:pt x="422" y="660"/>
                  <a:pt x="413" y="634"/>
                  <a:pt x="405" y="609"/>
                </a:cubicBezTo>
                <a:cubicBezTo>
                  <a:pt x="402" y="600"/>
                  <a:pt x="396" y="583"/>
                  <a:pt x="396" y="583"/>
                </a:cubicBezTo>
                <a:cubicBezTo>
                  <a:pt x="408" y="505"/>
                  <a:pt x="412" y="430"/>
                  <a:pt x="439" y="355"/>
                </a:cubicBezTo>
                <a:cubicBezTo>
                  <a:pt x="417" y="290"/>
                  <a:pt x="426" y="322"/>
                  <a:pt x="413" y="261"/>
                </a:cubicBezTo>
                <a:cubicBezTo>
                  <a:pt x="436" y="156"/>
                  <a:pt x="429" y="97"/>
                  <a:pt x="489" y="7"/>
                </a:cubicBezTo>
                <a:cubicBezTo>
                  <a:pt x="494" y="0"/>
                  <a:pt x="472" y="13"/>
                  <a:pt x="464" y="16"/>
                </a:cubicBezTo>
                <a:cubicBezTo>
                  <a:pt x="443" y="47"/>
                  <a:pt x="433" y="81"/>
                  <a:pt x="422" y="117"/>
                </a:cubicBezTo>
                <a:cubicBezTo>
                  <a:pt x="419" y="137"/>
                  <a:pt x="424" y="160"/>
                  <a:pt x="413" y="177"/>
                </a:cubicBezTo>
                <a:cubicBezTo>
                  <a:pt x="400" y="197"/>
                  <a:pt x="315" y="241"/>
                  <a:pt x="286" y="261"/>
                </a:cubicBezTo>
                <a:cubicBezTo>
                  <a:pt x="249" y="254"/>
                  <a:pt x="227" y="241"/>
                  <a:pt x="193" y="253"/>
                </a:cubicBezTo>
                <a:cubicBezTo>
                  <a:pt x="147" y="322"/>
                  <a:pt x="176" y="292"/>
                  <a:pt x="108" y="338"/>
                </a:cubicBezTo>
                <a:cubicBezTo>
                  <a:pt x="100" y="344"/>
                  <a:pt x="83" y="355"/>
                  <a:pt x="83" y="355"/>
                </a:cubicBezTo>
                <a:cubicBezTo>
                  <a:pt x="63" y="385"/>
                  <a:pt x="45" y="385"/>
                  <a:pt x="15" y="405"/>
                </a:cubicBezTo>
                <a:cubicBezTo>
                  <a:pt x="0" y="454"/>
                  <a:pt x="20" y="456"/>
                  <a:pt x="57" y="431"/>
                </a:cubicBezTo>
                <a:cubicBezTo>
                  <a:pt x="82" y="357"/>
                  <a:pt x="90" y="346"/>
                  <a:pt x="167" y="321"/>
                </a:cubicBezTo>
                <a:cubicBezTo>
                  <a:pt x="219" y="287"/>
                  <a:pt x="239" y="293"/>
                  <a:pt x="311" y="287"/>
                </a:cubicBezTo>
                <a:cubicBezTo>
                  <a:pt x="315" y="284"/>
                  <a:pt x="352" y="257"/>
                  <a:pt x="362" y="261"/>
                </a:cubicBezTo>
                <a:cubicBezTo>
                  <a:pt x="372" y="265"/>
                  <a:pt x="374" y="278"/>
                  <a:pt x="379" y="287"/>
                </a:cubicBezTo>
                <a:cubicBezTo>
                  <a:pt x="398" y="323"/>
                  <a:pt x="401" y="367"/>
                  <a:pt x="413" y="405"/>
                </a:cubicBezTo>
                <a:cubicBezTo>
                  <a:pt x="375" y="527"/>
                  <a:pt x="376" y="386"/>
                  <a:pt x="396" y="660"/>
                </a:cubicBezTo>
                <a:cubicBezTo>
                  <a:pt x="398" y="693"/>
                  <a:pt x="405" y="685"/>
                  <a:pt x="430" y="685"/>
                </a:cubicBez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round/>
          </a:ln>
          <a:effectLst/>
        </p:spPr>
        <p:txBody>
          <a:bodyPr/>
          <a:lstStyle/>
          <a:p>
            <a:pPr eaLnBrk="0" hangingPunct="0"/>
            <a:endParaRPr lang="bs-Latn-BA" altLang="en-US" b="1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216275" y="260350"/>
            <a:ext cx="6305550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први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438400" y="1012825"/>
            <a:ext cx="5791200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ОКЛУЗАЛНИ</a:t>
            </a:r>
            <a:r>
              <a:rPr lang="sr-Latn-CS" sz="2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2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АСПЕКТ</a:t>
            </a:r>
          </a:p>
        </p:txBody>
      </p:sp>
      <p:pic>
        <p:nvPicPr>
          <p:cNvPr id="2355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1931988"/>
            <a:ext cx="232727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8610600" y="2160588"/>
            <a:ext cx="1582738" cy="0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</a:ln>
          <a:effectLst/>
        </p:spPr>
        <p:txBody>
          <a:bodyPr/>
          <a:lstStyle/>
          <a:p>
            <a:pPr eaLnBrk="0" hangingPunct="0"/>
            <a:endParaRPr lang="bs-Latn-BA" altLang="en-U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>
            <a:off x="10058400" y="2232025"/>
            <a:ext cx="142875" cy="1728788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</a:ln>
          <a:effectLst/>
        </p:spPr>
        <p:txBody>
          <a:bodyPr/>
          <a:lstStyle/>
          <a:p>
            <a:pPr eaLnBrk="0" hangingPunct="0"/>
            <a:endParaRPr lang="bs-Latn-BA" altLang="en-U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8534400" y="3908425"/>
            <a:ext cx="1447800" cy="0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</a:ln>
          <a:effectLst/>
        </p:spPr>
        <p:txBody>
          <a:bodyPr/>
          <a:lstStyle/>
          <a:p>
            <a:pPr eaLnBrk="0" hangingPunct="0"/>
            <a:endParaRPr lang="bs-Latn-BA" altLang="en-U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H="1" flipV="1">
            <a:off x="8001000" y="3070225"/>
            <a:ext cx="503238" cy="792163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</a:ln>
          <a:effectLst/>
        </p:spPr>
        <p:txBody>
          <a:bodyPr/>
          <a:lstStyle/>
          <a:p>
            <a:pPr eaLnBrk="0" hangingPunct="0"/>
            <a:endParaRPr lang="bs-Latn-BA" altLang="en-U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V="1">
            <a:off x="8001000" y="2232025"/>
            <a:ext cx="609600" cy="838200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</a:ln>
          <a:effectLst/>
        </p:spPr>
        <p:txBody>
          <a:bodyPr/>
          <a:lstStyle/>
          <a:p>
            <a:pPr eaLnBrk="0" hangingPunct="0"/>
            <a:endParaRPr lang="bs-Latn-BA" altLang="en-U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pic>
        <p:nvPicPr>
          <p:cNvPr id="23561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4138613"/>
            <a:ext cx="2286000" cy="2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2" name="Freeform 16"/>
          <p:cNvSpPr/>
          <p:nvPr/>
        </p:nvSpPr>
        <p:spPr bwMode="auto">
          <a:xfrm>
            <a:off x="8610600" y="4756150"/>
            <a:ext cx="784225" cy="1100138"/>
          </a:xfrm>
          <a:custGeom>
            <a:avLst/>
            <a:gdLst/>
            <a:ahLst/>
            <a:cxnLst>
              <a:cxn ang="0">
                <a:pos x="430" y="685"/>
              </a:cxn>
              <a:cxn ang="0">
                <a:pos x="405" y="609"/>
              </a:cxn>
              <a:cxn ang="0">
                <a:pos x="396" y="583"/>
              </a:cxn>
              <a:cxn ang="0">
                <a:pos x="439" y="355"/>
              </a:cxn>
              <a:cxn ang="0">
                <a:pos x="413" y="261"/>
              </a:cxn>
              <a:cxn ang="0">
                <a:pos x="489" y="7"/>
              </a:cxn>
              <a:cxn ang="0">
                <a:pos x="464" y="16"/>
              </a:cxn>
              <a:cxn ang="0">
                <a:pos x="422" y="117"/>
              </a:cxn>
              <a:cxn ang="0">
                <a:pos x="413" y="177"/>
              </a:cxn>
              <a:cxn ang="0">
                <a:pos x="286" y="261"/>
              </a:cxn>
              <a:cxn ang="0">
                <a:pos x="193" y="253"/>
              </a:cxn>
              <a:cxn ang="0">
                <a:pos x="108" y="338"/>
              </a:cxn>
              <a:cxn ang="0">
                <a:pos x="83" y="355"/>
              </a:cxn>
              <a:cxn ang="0">
                <a:pos x="15" y="405"/>
              </a:cxn>
              <a:cxn ang="0">
                <a:pos x="57" y="431"/>
              </a:cxn>
              <a:cxn ang="0">
                <a:pos x="167" y="321"/>
              </a:cxn>
              <a:cxn ang="0">
                <a:pos x="311" y="287"/>
              </a:cxn>
              <a:cxn ang="0">
                <a:pos x="362" y="261"/>
              </a:cxn>
              <a:cxn ang="0">
                <a:pos x="379" y="287"/>
              </a:cxn>
              <a:cxn ang="0">
                <a:pos x="413" y="405"/>
              </a:cxn>
              <a:cxn ang="0">
                <a:pos x="396" y="660"/>
              </a:cxn>
              <a:cxn ang="0">
                <a:pos x="430" y="685"/>
              </a:cxn>
            </a:cxnLst>
            <a:rect l="0" t="0" r="r" b="b"/>
            <a:pathLst>
              <a:path w="494" h="693">
                <a:moveTo>
                  <a:pt x="430" y="685"/>
                </a:moveTo>
                <a:cubicBezTo>
                  <a:pt x="422" y="660"/>
                  <a:pt x="413" y="634"/>
                  <a:pt x="405" y="609"/>
                </a:cubicBezTo>
                <a:cubicBezTo>
                  <a:pt x="402" y="600"/>
                  <a:pt x="396" y="583"/>
                  <a:pt x="396" y="583"/>
                </a:cubicBezTo>
                <a:cubicBezTo>
                  <a:pt x="408" y="505"/>
                  <a:pt x="412" y="430"/>
                  <a:pt x="439" y="355"/>
                </a:cubicBezTo>
                <a:cubicBezTo>
                  <a:pt x="417" y="290"/>
                  <a:pt x="426" y="322"/>
                  <a:pt x="413" y="261"/>
                </a:cubicBezTo>
                <a:cubicBezTo>
                  <a:pt x="436" y="156"/>
                  <a:pt x="429" y="97"/>
                  <a:pt x="489" y="7"/>
                </a:cubicBezTo>
                <a:cubicBezTo>
                  <a:pt x="494" y="0"/>
                  <a:pt x="472" y="13"/>
                  <a:pt x="464" y="16"/>
                </a:cubicBezTo>
                <a:cubicBezTo>
                  <a:pt x="443" y="47"/>
                  <a:pt x="433" y="81"/>
                  <a:pt x="422" y="117"/>
                </a:cubicBezTo>
                <a:cubicBezTo>
                  <a:pt x="419" y="137"/>
                  <a:pt x="424" y="160"/>
                  <a:pt x="413" y="177"/>
                </a:cubicBezTo>
                <a:cubicBezTo>
                  <a:pt x="400" y="197"/>
                  <a:pt x="315" y="241"/>
                  <a:pt x="286" y="261"/>
                </a:cubicBezTo>
                <a:cubicBezTo>
                  <a:pt x="249" y="254"/>
                  <a:pt x="227" y="241"/>
                  <a:pt x="193" y="253"/>
                </a:cubicBezTo>
                <a:cubicBezTo>
                  <a:pt x="147" y="322"/>
                  <a:pt x="176" y="292"/>
                  <a:pt x="108" y="338"/>
                </a:cubicBezTo>
                <a:cubicBezTo>
                  <a:pt x="100" y="344"/>
                  <a:pt x="83" y="355"/>
                  <a:pt x="83" y="355"/>
                </a:cubicBezTo>
                <a:cubicBezTo>
                  <a:pt x="63" y="385"/>
                  <a:pt x="45" y="385"/>
                  <a:pt x="15" y="405"/>
                </a:cubicBezTo>
                <a:cubicBezTo>
                  <a:pt x="0" y="454"/>
                  <a:pt x="20" y="456"/>
                  <a:pt x="57" y="431"/>
                </a:cubicBezTo>
                <a:cubicBezTo>
                  <a:pt x="82" y="357"/>
                  <a:pt x="90" y="346"/>
                  <a:pt x="167" y="321"/>
                </a:cubicBezTo>
                <a:cubicBezTo>
                  <a:pt x="219" y="287"/>
                  <a:pt x="239" y="293"/>
                  <a:pt x="311" y="287"/>
                </a:cubicBezTo>
                <a:cubicBezTo>
                  <a:pt x="315" y="284"/>
                  <a:pt x="352" y="257"/>
                  <a:pt x="362" y="261"/>
                </a:cubicBezTo>
                <a:cubicBezTo>
                  <a:pt x="372" y="265"/>
                  <a:pt x="374" y="278"/>
                  <a:pt x="379" y="287"/>
                </a:cubicBezTo>
                <a:cubicBezTo>
                  <a:pt x="398" y="323"/>
                  <a:pt x="401" y="367"/>
                  <a:pt x="413" y="405"/>
                </a:cubicBezTo>
                <a:cubicBezTo>
                  <a:pt x="375" y="527"/>
                  <a:pt x="376" y="386"/>
                  <a:pt x="396" y="660"/>
                </a:cubicBezTo>
                <a:cubicBezTo>
                  <a:pt x="398" y="693"/>
                  <a:pt x="405" y="685"/>
                  <a:pt x="430" y="685"/>
                </a:cubicBez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round/>
          </a:ln>
          <a:effectLst/>
        </p:spPr>
        <p:txBody>
          <a:bodyPr/>
          <a:lstStyle/>
          <a:p>
            <a:pPr eaLnBrk="0" hangingPunct="0"/>
            <a:endParaRPr lang="bs-Latn-BA" altLang="en-US" b="1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24579" name="Rectangle 7"/>
          <p:cNvSpPr/>
          <p:nvPr/>
        </p:nvSpPr>
        <p:spPr>
          <a:xfrm>
            <a:off x="1122363" y="1762125"/>
            <a:ext cx="6088062" cy="37195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endParaRPr lang="sr-Latn-CS" sz="1400">
              <a:latin typeface="Tahoma" pitchFamily="34" charset="0"/>
              <a:cs typeface="Tahoma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altLang="en-U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ФИСУРНИ</a:t>
            </a:r>
            <a:r>
              <a:rPr lang="sr-Latn-C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КОМПЛЕКС УОП</a:t>
            </a:r>
            <a:r>
              <a:rPr lang="sr-Latn-C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:</a:t>
            </a:r>
          </a:p>
          <a:p>
            <a:pPr eaLnBrk="0" hangingPunct="0"/>
            <a:r>
              <a:rPr lang="sr-Latn-CS" sz="1400">
                <a:latin typeface="Tahoma" pitchFamily="34" charset="0"/>
                <a:cs typeface="Tahoma" pitchFamily="34" charset="0"/>
              </a:rPr>
              <a:t>    </a:t>
            </a:r>
            <a:r>
              <a:rPr lang="en-US" altLang="sr-Latn-CS" sz="1400">
                <a:latin typeface="Tahoma" pitchFamily="34" charset="0"/>
                <a:cs typeface="Tahoma" pitchFamily="34" charset="0"/>
              </a:rPr>
              <a:t>- обележје: </a:t>
            </a:r>
            <a:r>
              <a:rPr lang="en-GB" altLang="sr-Latn-CS" sz="1400">
                <a:latin typeface="Tahoma" pitchFamily="34" charset="0"/>
                <a:cs typeface="Tahoma" pitchFamily="34" charset="0"/>
              </a:rPr>
              <a:t>fossa centralis </a:t>
            </a:r>
            <a:r>
              <a:rPr lang="en-US" altLang="sr-Latn-CS" sz="1400">
                <a:latin typeface="Tahoma" pitchFamily="34" charset="0"/>
                <a:cs typeface="Tahoma" pitchFamily="34" charset="0"/>
              </a:rPr>
              <a:t>заједно са проксималним </a:t>
            </a:r>
            <a:br>
              <a:rPr lang="en-US" altLang="sr-Latn-CS" sz="1400">
                <a:latin typeface="Tahoma" pitchFamily="34" charset="0"/>
                <a:cs typeface="Tahoma" pitchFamily="34" charset="0"/>
              </a:rPr>
            </a:br>
            <a:r>
              <a:rPr lang="en-US" altLang="sr-Latn-CS" sz="1400">
                <a:latin typeface="Tahoma" pitchFamily="34" charset="0"/>
                <a:cs typeface="Tahoma" pitchFamily="34" charset="0"/>
              </a:rPr>
              <a:t>      триангуларним фосама, које обједињује </a:t>
            </a:r>
            <a:r>
              <a:rPr lang="en-GB" altLang="sr-Latn-CS" sz="1400">
                <a:latin typeface="Tahoma" pitchFamily="34" charset="0"/>
                <a:cs typeface="Tahoma" pitchFamily="34" charset="0"/>
              </a:rPr>
              <a:t>fissura centralis</a:t>
            </a:r>
          </a:p>
          <a:p>
            <a:pPr eaLnBrk="0" hangingPunct="0"/>
            <a:r>
              <a:rPr lang="en-GB" altLang="sr-Latn-CS" sz="1400">
                <a:latin typeface="Tahoma" pitchFamily="34" charset="0"/>
                <a:cs typeface="Tahoma" pitchFamily="34" charset="0"/>
              </a:rPr>
              <a:t>   </a:t>
            </a:r>
          </a:p>
          <a:p>
            <a:pPr eaLnBrk="0" hangingPunct="0"/>
            <a:r>
              <a:rPr lang="en-GB" altLang="sr-Latn-CS" sz="1400">
                <a:latin typeface="Tahoma" pitchFamily="34" charset="0"/>
                <a:cs typeface="Tahoma" pitchFamily="34" charset="0"/>
              </a:rPr>
              <a:t>   - </a:t>
            </a:r>
            <a:r>
              <a:rPr lang="en-US" altLang="en-GB" sz="1400">
                <a:latin typeface="Tahoma" pitchFamily="34" charset="0"/>
                <a:cs typeface="Tahoma" pitchFamily="34" charset="0"/>
              </a:rPr>
              <a:t>трансверзално од </a:t>
            </a:r>
            <a:r>
              <a:rPr lang="en-GB" altLang="sr-Latn-CS" sz="1400">
                <a:latin typeface="Tahoma" pitchFamily="34" charset="0"/>
                <a:cs typeface="Tahoma" pitchFamily="34" charset="0"/>
              </a:rPr>
              <a:t>fossae centralis </a:t>
            </a:r>
            <a:r>
              <a:rPr lang="en-US" altLang="en-GB" sz="1400">
                <a:latin typeface="Tahoma" pitchFamily="34" charset="0"/>
                <a:cs typeface="Tahoma" pitchFamily="34" charset="0"/>
              </a:rPr>
              <a:t>пржају се мезиобукална</a:t>
            </a:r>
            <a:br>
              <a:rPr lang="en-US" altLang="en-GB" sz="1400">
                <a:latin typeface="Tahoma" pitchFamily="34" charset="0"/>
                <a:cs typeface="Tahoma" pitchFamily="34" charset="0"/>
              </a:rPr>
            </a:br>
            <a:r>
              <a:rPr lang="en-US" altLang="en-GB" sz="1400">
                <a:latin typeface="Tahoma" pitchFamily="34" charset="0"/>
                <a:cs typeface="Tahoma" pitchFamily="34" charset="0"/>
              </a:rPr>
              <a:t>     (раздваја МБк и ДБк) и лингвална бразда (раздваја МЛк и  ДЛк)</a:t>
            </a:r>
          </a:p>
          <a:p>
            <a:pPr eaLnBrk="0" hangingPunct="0"/>
            <a:endParaRPr lang="en-US" altLang="en-GB" sz="14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en-US" altLang="en-GB" sz="1400">
                <a:latin typeface="Tahoma" pitchFamily="34" charset="0"/>
                <a:cs typeface="Tahoma" pitchFamily="34" charset="0"/>
              </a:rPr>
              <a:t>   - непосредно иза </a:t>
            </a:r>
            <a:r>
              <a:rPr lang="en-GB" altLang="en-GB" sz="1400">
                <a:latin typeface="Tahoma" pitchFamily="34" charset="0"/>
                <a:cs typeface="Tahoma" pitchFamily="34" charset="0"/>
              </a:rPr>
              <a:t>fossae centralis</a:t>
            </a:r>
            <a:r>
              <a:rPr lang="en-US" altLang="en-GB" sz="1400">
                <a:latin typeface="Tahoma" pitchFamily="34" charset="0"/>
                <a:cs typeface="Tahoma" pitchFamily="34" charset="0"/>
              </a:rPr>
              <a:t> из </a:t>
            </a:r>
            <a:r>
              <a:rPr lang="en-GB" altLang="en-GB" sz="1400">
                <a:latin typeface="Tahoma" pitchFamily="34" charset="0"/>
                <a:cs typeface="Tahoma" pitchFamily="34" charset="0"/>
              </a:rPr>
              <a:t>fisurae centralis </a:t>
            </a:r>
            <a:r>
              <a:rPr lang="en-US" altLang="en-GB" sz="1400">
                <a:latin typeface="Tahoma" pitchFamily="34" charset="0"/>
                <a:cs typeface="Tahoma" pitchFamily="34" charset="0"/>
              </a:rPr>
              <a:t>извире</a:t>
            </a:r>
            <a:br>
              <a:rPr lang="en-US" altLang="en-GB" sz="1400">
                <a:latin typeface="Tahoma" pitchFamily="34" charset="0"/>
                <a:cs typeface="Tahoma" pitchFamily="34" charset="0"/>
              </a:rPr>
            </a:br>
            <a:r>
              <a:rPr lang="en-US" altLang="en-GB" sz="1400">
                <a:latin typeface="Tahoma" pitchFamily="34" charset="0"/>
                <a:cs typeface="Tahoma" pitchFamily="34" charset="0"/>
              </a:rPr>
              <a:t>     дистобукална бразда (раздваја ДБк од Дк)</a:t>
            </a:r>
          </a:p>
          <a:p>
            <a:pPr eaLnBrk="0" hangingPunct="0"/>
            <a:endParaRPr lang="en-US" altLang="en-GB" sz="140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400">
                <a:latin typeface="Tahoma" pitchFamily="34" charset="0"/>
                <a:cs typeface="Tahoma" pitchFamily="34" charset="0"/>
              </a:rPr>
              <a:t>  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ГЛАВНЕ БУКАЛНЕ БРАЗДЕ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(</a:t>
            </a:r>
            <a:r>
              <a:rPr lang="en-US" altLang="en-U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МЕЗИО</a:t>
            </a:r>
            <a:r>
              <a:rPr lang="sr-Latn-C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-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и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 </a:t>
            </a:r>
            <a:r>
              <a:rPr lang="en-US" altLang="en-U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ДИСТОБУКАЛНА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)</a:t>
            </a:r>
          </a:p>
          <a:p>
            <a:pPr eaLnBrk="0" hangingPunct="0"/>
            <a:r>
              <a:rPr lang="en-US" altLang="en-US" sz="1400">
                <a:latin typeface="Tahoma" pitchFamily="34" charset="0"/>
                <a:cs typeface="Tahoma" pitchFamily="34" charset="0"/>
              </a:rPr>
              <a:t> 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СА</a:t>
            </a:r>
            <a:r>
              <a:rPr lang="sr-Latn-C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ЛИНГВАЛНОМ</a:t>
            </a:r>
            <a:r>
              <a:rPr lang="sr-Latn-C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БРАЗДОМ</a:t>
            </a:r>
            <a:r>
              <a:rPr lang="sr-Latn-C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ОБРАЗУЈУ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КАРАКТЕРИСТИЧАН</a:t>
            </a:r>
            <a:endParaRPr lang="sr-Latn-CS" sz="14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4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“Y” 0</a:t>
            </a:r>
            <a:r>
              <a:rPr lang="en-US" altLang="en-US" sz="14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БРАЗАЦ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ФИСУРНОГ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КОМПЛЕКСА</a:t>
            </a:r>
            <a:endParaRPr lang="sr-Latn-CS" sz="1400">
              <a:latin typeface="Tahoma" pitchFamily="34" charset="0"/>
              <a:cs typeface="Tahoma" pitchFamily="34" charset="0"/>
            </a:endParaRPr>
          </a:p>
          <a:p>
            <a:pPr eaLnBrk="0" hangingPunct="0">
              <a:buFont typeface="Wingdings" pitchFamily="2" charset="2"/>
              <a:buNone/>
            </a:pPr>
            <a:endParaRPr lang="en-US" altLang="en-US" sz="140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>
              <a:buFont typeface="Wingdings" pitchFamily="2" charset="2"/>
              <a:buNone/>
            </a:pPr>
            <a:r>
              <a:rPr lang="en-US" altLang="en-U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 - уочавају се и допунске фисуре, које се одвајају од главних</a:t>
            </a:r>
            <a:br>
              <a:rPr lang="en-US" altLang="en-U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</a:br>
            <a:r>
              <a:rPr lang="en-US" altLang="en-U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   обично полазе из проксималних триангулар. јама иду ка угловима</a:t>
            </a: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1514475" y="5584825"/>
            <a:ext cx="5307013" cy="946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sr-Latn-CS" sz="1400">
                <a:latin typeface="Tahoma" pitchFamily="34" charset="0"/>
                <a:cs typeface="Arial" pitchFamily="34" charset="0"/>
              </a:rPr>
              <a:t>1.  </a:t>
            </a:r>
            <a:r>
              <a:rPr lang="en-US" sz="1400">
                <a:latin typeface="Tahoma" pitchFamily="34" charset="0"/>
                <a:cs typeface="Arial" pitchFamily="34" charset="0"/>
              </a:rPr>
              <a:t>Централна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фисура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         5. </a:t>
            </a:r>
            <a:r>
              <a:rPr lang="en-US" sz="1400">
                <a:latin typeface="Tahoma" pitchFamily="34" charset="0"/>
                <a:cs typeface="Arial" pitchFamily="34" charset="0"/>
              </a:rPr>
              <a:t>Букодистална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бразда</a:t>
            </a:r>
            <a:br>
              <a:rPr lang="sr-Latn-CS" sz="1400"/>
            </a:br>
            <a:r>
              <a:rPr lang="sr-Latn-CS" sz="1400"/>
              <a:t>2. </a:t>
            </a:r>
            <a:r>
              <a:rPr lang="en-US" sz="1400">
                <a:latin typeface="Tahoma" pitchFamily="34" charset="0"/>
                <a:cs typeface="Arial" pitchFamily="34" charset="0"/>
              </a:rPr>
              <a:t>Централна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фоса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              </a:t>
            </a:r>
            <a:r>
              <a:rPr lang="en-US" altLang="sr-Latn-CS" sz="1400">
                <a:latin typeface="Tahoma" pitchFamily="34" charset="0"/>
                <a:cs typeface="Arial" pitchFamily="34" charset="0"/>
              </a:rPr>
              <a:t>6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. </a:t>
            </a:r>
            <a:r>
              <a:rPr lang="en-US" sz="1400">
                <a:latin typeface="Tahoma" pitchFamily="34" charset="0"/>
                <a:cs typeface="Arial" pitchFamily="34" charset="0"/>
              </a:rPr>
              <a:t>Лингвална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бразда</a:t>
            </a:r>
            <a:br>
              <a:rPr lang="sr-Latn-CS" sz="1400"/>
            </a:br>
            <a:r>
              <a:rPr lang="sr-Latn-CS" sz="1400"/>
              <a:t>3. </a:t>
            </a:r>
            <a:r>
              <a:rPr lang="en-US" sz="1400">
                <a:latin typeface="Tahoma" pitchFamily="34" charset="0"/>
                <a:cs typeface="Arial" pitchFamily="34" charset="0"/>
              </a:rPr>
              <a:t>Јамица                               7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. Fos</a:t>
            </a:r>
            <a:r>
              <a:rPr lang="en-US" sz="1400">
                <a:latin typeface="Tahoma" pitchFamily="34" charset="0"/>
                <a:cs typeface="Arial" pitchFamily="34" charset="0"/>
              </a:rPr>
              <a:t>s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a triangularis distalis</a:t>
            </a:r>
          </a:p>
          <a:p>
            <a:r>
              <a:rPr lang="sr-Latn-CS" sz="1400">
                <a:latin typeface="Tahoma" pitchFamily="34" charset="0"/>
                <a:cs typeface="Arial" pitchFamily="34" charset="0"/>
              </a:rPr>
              <a:t>4. </a:t>
            </a:r>
            <a:r>
              <a:rPr lang="en-US" sz="1400">
                <a:latin typeface="Tahoma" pitchFamily="34" charset="0"/>
                <a:cs typeface="Arial" pitchFamily="34" charset="0"/>
              </a:rPr>
              <a:t>Букомезијална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бразда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   </a:t>
            </a:r>
            <a:r>
              <a:rPr lang="en-US" altLang="sr-Latn-CS" sz="1400">
                <a:latin typeface="Tahoma" pitchFamily="34" charset="0"/>
                <a:cs typeface="Arial" pitchFamily="34" charset="0"/>
              </a:rPr>
              <a:t>8.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Fossa triangularis mesialis</a:t>
            </a:r>
            <a:endParaRPr lang="sr-Latn-CS" sz="14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743200" y="287338"/>
            <a:ext cx="6305550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први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511675" y="1196975"/>
            <a:ext cx="1431925" cy="5810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KO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РЕН</a:t>
            </a: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2819400"/>
            <a:ext cx="216852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96313" y="2819400"/>
            <a:ext cx="2025650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Line 8"/>
          <p:cNvSpPr>
            <a:spLocks noChangeShapeType="1"/>
          </p:cNvSpPr>
          <p:nvPr/>
        </p:nvSpPr>
        <p:spPr bwMode="auto">
          <a:xfrm flipV="1">
            <a:off x="8382000" y="4648200"/>
            <a:ext cx="927100" cy="6858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tailEnd type="triangle" w="med" len="med"/>
          </a:ln>
          <a:effectLst/>
        </p:spPr>
        <p:txBody>
          <a:bodyPr/>
          <a:lstStyle/>
          <a:p>
            <a:pPr eaLnBrk="0" hangingPunct="0"/>
            <a:endParaRPr lang="bs-Latn-BA" altLang="en-U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24582" name="Rectangle 9"/>
          <p:cNvSpPr>
            <a:spLocks noChangeArrowheads="1"/>
          </p:cNvSpPr>
          <p:nvPr/>
        </p:nvSpPr>
        <p:spPr bwMode="auto">
          <a:xfrm>
            <a:off x="8077200" y="5181600"/>
            <a:ext cx="307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2</a:t>
            </a:r>
            <a:endParaRPr lang="en-US" altLang="en-US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H="1" flipV="1">
            <a:off x="9982200" y="4648200"/>
            <a:ext cx="287338" cy="7921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tailEnd type="triangle" w="med" len="med"/>
          </a:ln>
          <a:effectLst/>
        </p:spPr>
        <p:txBody>
          <a:bodyPr/>
          <a:lstStyle/>
          <a:p>
            <a:pPr eaLnBrk="0" hangingPunct="0"/>
            <a:endParaRPr lang="bs-Latn-BA" altLang="en-U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24584" name="Rectangle 11"/>
          <p:cNvSpPr>
            <a:spLocks noChangeArrowheads="1"/>
          </p:cNvSpPr>
          <p:nvPr/>
        </p:nvSpPr>
        <p:spPr bwMode="auto">
          <a:xfrm>
            <a:off x="10358438" y="5334000"/>
            <a:ext cx="307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1</a:t>
            </a:r>
            <a:endParaRPr lang="en-US" altLang="en-US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5609" name="Rectangle 12"/>
          <p:cNvSpPr/>
          <p:nvPr/>
        </p:nvSpPr>
        <p:spPr>
          <a:xfrm>
            <a:off x="600075" y="1916113"/>
            <a:ext cx="8218488" cy="42529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en-US" sz="1400">
                <a:latin typeface="Tahoma" pitchFamily="34" charset="0"/>
                <a:cs typeface="Tahoma" pitchFamily="34" charset="0"/>
              </a:rPr>
              <a:t>ДВА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КОРЕНА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ЛОКАЛИЗОВАНА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МЕЗИЈАЛНО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И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ДИСТАЛНО</a:t>
            </a:r>
            <a:endParaRPr lang="sr-Latn-CS" sz="14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400">
                <a:latin typeface="Tahoma" pitchFamily="34" charset="0"/>
                <a:cs typeface="Tahoma" pitchFamily="34" charset="0"/>
              </a:rPr>
              <a:t>    </a:t>
            </a:r>
            <a:r>
              <a:rPr lang="en-US" altLang="sr-Latn-CS" sz="1400">
                <a:latin typeface="Tahoma" pitchFamily="34" charset="0"/>
                <a:cs typeface="Tahoma" pitchFamily="34" charset="0"/>
              </a:rPr>
              <a:t>- обе гране шире су буко-орално и могу носити развојне депресије </a:t>
            </a:r>
            <a:br>
              <a:rPr lang="en-US" altLang="sr-Latn-CS" sz="1400">
                <a:latin typeface="Tahoma" pitchFamily="34" charset="0"/>
                <a:cs typeface="Tahoma" pitchFamily="34" charset="0"/>
              </a:rPr>
            </a:br>
            <a:r>
              <a:rPr lang="en-US" altLang="sr-Latn-CS" sz="1400">
                <a:latin typeface="Tahoma" pitchFamily="34" charset="0"/>
                <a:cs typeface="Tahoma" pitchFamily="34" charset="0"/>
              </a:rPr>
              <a:t>     </a:t>
            </a:r>
            <a:r>
              <a:rPr lang="en-US" altLang="sr-Latn-CS" sz="1400">
                <a:latin typeface="Tahoma" pitchFamily="34" charset="0"/>
                <a:cs typeface="Tahoma" pitchFamily="34" charset="0"/>
                <a:sym typeface="Arial" pitchFamily="34" charset="0"/>
              </a:rPr>
              <a:t>(</a:t>
            </a:r>
            <a:r>
              <a:rPr lang="en-GB" altLang="sr-Latn-CS" sz="1400">
                <a:latin typeface="Tahoma" pitchFamily="34" charset="0"/>
                <a:cs typeface="Tahoma" pitchFamily="34" charset="0"/>
                <a:sym typeface="Arial" pitchFamily="34" charset="0"/>
              </a:rPr>
              <a:t>fissura longitudinalis) </a:t>
            </a:r>
            <a:r>
              <a:rPr lang="en-US" altLang="sr-Latn-CS" sz="1400">
                <a:latin typeface="Tahoma" pitchFamily="34" charset="0"/>
                <a:cs typeface="Tahoma" pitchFamily="34" charset="0"/>
              </a:rPr>
              <a:t>на мезијалној и дисталној површини</a:t>
            </a:r>
          </a:p>
          <a:p>
            <a:pPr eaLnBrk="0" hangingPunct="0"/>
            <a:r>
              <a:rPr lang="en-US" altLang="sr-Latn-CS" sz="1400">
                <a:latin typeface="Tahoma" pitchFamily="34" charset="0"/>
                <a:cs typeface="Tahoma" pitchFamily="34" charset="0"/>
              </a:rPr>
              <a:t>      </a:t>
            </a:r>
          </a:p>
          <a:p>
            <a:pPr eaLnBrk="0" hangingPunct="0"/>
            <a:r>
              <a:rPr lang="en-US" altLang="en-US" sz="1400">
                <a:latin typeface="Tahoma" pitchFamily="34" charset="0"/>
                <a:cs typeface="Tahoma" pitchFamily="34" charset="0"/>
              </a:rPr>
              <a:t>1) </a:t>
            </a:r>
            <a:r>
              <a:rPr lang="en-US" altLang="en-U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МЕЗИЈАЛНИ</a:t>
            </a:r>
            <a:r>
              <a:rPr lang="sr-Latn-C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КОРEН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-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ШИРИ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И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ЈАЧЕ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РАЗВИЈЕН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sr-Latn-CS" sz="140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(1)</a:t>
            </a:r>
          </a:p>
          <a:p>
            <a:pPr eaLnBrk="0" hangingPunct="0"/>
            <a:r>
              <a:rPr lang="sr-Latn-CS" sz="140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   </a:t>
            </a:r>
            <a:r>
              <a:rPr lang="en-US" altLang="sr-Latn-CS" sz="1400">
                <a:latin typeface="Tahoma" pitchFamily="34" charset="0"/>
                <a:cs typeface="Tahoma" pitchFamily="34" charset="0"/>
              </a:rPr>
              <a:t>- пружа се најпре мезијлано до средње 1/3,</a:t>
            </a:r>
            <a:br>
              <a:rPr lang="en-US" altLang="sr-Latn-CS" sz="1400">
                <a:latin typeface="Tahoma" pitchFamily="34" charset="0"/>
                <a:cs typeface="Tahoma" pitchFamily="34" charset="0"/>
              </a:rPr>
            </a:br>
            <a:r>
              <a:rPr lang="en-US" altLang="sr-Latn-CS" sz="1400">
                <a:latin typeface="Tahoma" pitchFamily="34" charset="0"/>
                <a:cs typeface="Tahoma" pitchFamily="34" charset="0"/>
              </a:rPr>
              <a:t>      а потом скреће дистално</a:t>
            </a:r>
          </a:p>
          <a:p>
            <a:pPr eaLnBrk="0" hangingPunct="0"/>
            <a:r>
              <a:rPr lang="en-US" altLang="sr-Latn-CS" sz="1400">
                <a:latin typeface="Tahoma" pitchFamily="34" charset="0"/>
                <a:cs typeface="Tahoma" pitchFamily="34" charset="0"/>
              </a:rPr>
              <a:t>    - букална и лингвална површ. су конвексне,</a:t>
            </a:r>
            <a:br>
              <a:rPr lang="en-US" altLang="sr-Latn-CS" sz="1400">
                <a:latin typeface="Tahoma" pitchFamily="34" charset="0"/>
                <a:cs typeface="Tahoma" pitchFamily="34" charset="0"/>
              </a:rPr>
            </a:br>
            <a:r>
              <a:rPr lang="en-US" altLang="sr-Latn-CS" sz="1400">
                <a:latin typeface="Tahoma" pitchFamily="34" charset="0"/>
                <a:cs typeface="Tahoma" pitchFamily="34" charset="0"/>
              </a:rPr>
              <a:t>      а проксималне равне или конкавне</a:t>
            </a:r>
          </a:p>
          <a:p>
            <a:pPr eaLnBrk="0" hangingPunct="0">
              <a:buFontTx/>
              <a:buChar char="•"/>
            </a:pPr>
            <a:endParaRPr lang="en-US" altLang="sr-Latn-CS" sz="14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en-US" altLang="en-U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2) ДИСТАЛНИ</a:t>
            </a:r>
            <a:r>
              <a:rPr lang="sr-Latn-C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КОРEН</a:t>
            </a:r>
            <a:r>
              <a:rPr lang="en-US" altLang="en-US" sz="140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Latn-CS" sz="1400">
                <a:solidFill>
                  <a:srgbClr val="FF3300"/>
                </a:solidFill>
                <a:latin typeface="Tahoma" pitchFamily="34" charset="0"/>
                <a:cs typeface="Tahoma" pitchFamily="34" charset="0"/>
                <a:sym typeface="Arial" pitchFamily="34" charset="0"/>
              </a:rPr>
              <a:t>(2)</a:t>
            </a:r>
            <a:br>
              <a:rPr lang="en-US" altLang="en-US" sz="140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</a:br>
            <a:r>
              <a:rPr lang="en-US" altLang="en-US" sz="140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   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- прав дистално инклиниран</a:t>
            </a:r>
            <a:br>
              <a:rPr lang="en-US" altLang="en-US" sz="1400">
                <a:latin typeface="Tahoma" pitchFamily="34" charset="0"/>
                <a:cs typeface="Tahoma" pitchFamily="34" charset="0"/>
              </a:rPr>
            </a:br>
            <a:r>
              <a:rPr lang="en-US" altLang="en-US" sz="1400">
                <a:latin typeface="Tahoma" pitchFamily="34" charset="0"/>
                <a:cs typeface="Tahoma" pitchFamily="34" charset="0"/>
              </a:rPr>
              <a:t>     - понекад, у апикалној 1/3 показује мезијалну </a:t>
            </a:r>
            <a:br>
              <a:rPr lang="en-US" altLang="en-US" sz="1400">
                <a:latin typeface="Tahoma" pitchFamily="34" charset="0"/>
                <a:cs typeface="Tahoma" pitchFamily="34" charset="0"/>
              </a:rPr>
            </a:br>
            <a:r>
              <a:rPr lang="en-US" altLang="en-US" sz="1400">
                <a:latin typeface="Tahoma" pitchFamily="34" charset="0"/>
                <a:cs typeface="Tahoma" pitchFamily="34" charset="0"/>
              </a:rPr>
              <a:t>       или дисталну закривњеност</a:t>
            </a:r>
            <a:br>
              <a:rPr lang="en-US" altLang="en-US" sz="1400">
                <a:latin typeface="Tahoma" pitchFamily="34" charset="0"/>
                <a:cs typeface="Tahoma" pitchFamily="34" charset="0"/>
              </a:rPr>
            </a:br>
            <a:r>
              <a:rPr lang="en-US" altLang="en-US" sz="1400">
                <a:latin typeface="Tahoma" pitchFamily="34" charset="0"/>
                <a:cs typeface="Tahoma" pitchFamily="34" charset="0"/>
              </a:rPr>
              <a:t>    </a:t>
            </a:r>
            <a:r>
              <a:rPr lang="en-US" altLang="sr-Latn-CS" sz="1400">
                <a:latin typeface="Tahoma" pitchFamily="34" charset="0"/>
                <a:cs typeface="Tahoma" pitchFamily="34" charset="0"/>
                <a:sym typeface="Arial" pitchFamily="34" charset="0"/>
              </a:rPr>
              <a:t> - букална и лингвална површ. су конвексне</a:t>
            </a:r>
            <a:br>
              <a:rPr lang="en-US" altLang="sr-Latn-CS" sz="1400">
                <a:latin typeface="Tahoma" pitchFamily="34" charset="0"/>
                <a:cs typeface="Tahoma" pitchFamily="34" charset="0"/>
                <a:sym typeface="Arial" pitchFamily="34" charset="0"/>
              </a:rPr>
            </a:br>
            <a:r>
              <a:rPr lang="en-US" altLang="sr-Latn-CS" sz="1400">
                <a:latin typeface="Tahoma" pitchFamily="34" charset="0"/>
                <a:cs typeface="Tahoma" pitchFamily="34" charset="0"/>
                <a:sym typeface="Arial" pitchFamily="34" charset="0"/>
              </a:rPr>
              <a:t>     - није присутна </a:t>
            </a:r>
            <a:r>
              <a:rPr lang="en-GB" altLang="sr-Latn-CS" sz="1400">
                <a:latin typeface="Tahoma" pitchFamily="34" charset="0"/>
                <a:cs typeface="Tahoma" pitchFamily="34" charset="0"/>
                <a:sym typeface="Arial" pitchFamily="34" charset="0"/>
              </a:rPr>
              <a:t>fissura longitudinalis</a:t>
            </a:r>
          </a:p>
          <a:p>
            <a:pPr eaLnBrk="0" hangingPunct="0">
              <a:buFontTx/>
              <a:buChar char="•"/>
            </a:pPr>
            <a:endParaRPr lang="en-GB" altLang="sr-Latn-CS" sz="1400">
              <a:latin typeface="Tahoma" pitchFamily="34" charset="0"/>
              <a:cs typeface="Tahoma" pitchFamily="34" charset="0"/>
              <a:sym typeface="Arial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altLang="en-US" sz="1400">
                <a:latin typeface="Tahoma" pitchFamily="34" charset="0"/>
                <a:cs typeface="Tahoma" pitchFamily="34" charset="0"/>
              </a:rPr>
              <a:t>ПОПРЕЧНИ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ПРЕСЕК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-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ОВАЛНОГ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ОБЛИКА</a:t>
            </a:r>
            <a:endParaRPr lang="sr-Latn-CS" sz="1400">
              <a:latin typeface="Tahoma" pitchFamily="34" charset="0"/>
              <a:cs typeface="Tahoma" pitchFamily="34" charset="0"/>
            </a:endParaRPr>
          </a:p>
          <a:p>
            <a:pPr eaLnBrk="0" hangingPunct="0">
              <a:spcBef>
                <a:spcPct val="50000"/>
              </a:spcBef>
              <a:buFont typeface="Wingdings" pitchFamily="2" charset="2"/>
              <a:buNone/>
            </a:pPr>
            <a:endParaRPr lang="en-US" altLang="en-US" sz="1400">
              <a:solidFill>
                <a:srgbClr val="FFFF00"/>
              </a:solidFill>
              <a:latin typeface="Times New Roman" pitchFamily="18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514600" y="457200"/>
            <a:ext cx="5705475" cy="10683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Варијације</a:t>
            </a:r>
          </a:p>
          <a:p>
            <a:r>
              <a:rPr lang="sr-Latn-CS" sz="32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доњег</a:t>
            </a:r>
            <a:r>
              <a:rPr lang="sr-Latn-CS" sz="32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првог</a:t>
            </a:r>
            <a:r>
              <a:rPr lang="sr-Latn-CS" sz="32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сталног</a:t>
            </a:r>
            <a:r>
              <a:rPr lang="sr-Latn-CS" sz="32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молара</a:t>
            </a:r>
          </a:p>
        </p:txBody>
      </p:sp>
      <p:sp>
        <p:nvSpPr>
          <p:cNvPr id="25602" name="Rectangle 5"/>
          <p:cNvSpPr>
            <a:spLocks noChangeArrowheads="1"/>
          </p:cNvSpPr>
          <p:nvPr/>
        </p:nvSpPr>
        <p:spPr bwMode="auto">
          <a:xfrm>
            <a:off x="2743200" y="2209800"/>
            <a:ext cx="5410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Latn-CS" sz="1600">
                <a:latin typeface="Tahoma" pitchFamily="34" charset="0"/>
                <a:cs typeface="Tahoma" pitchFamily="34" charset="0"/>
              </a:rPr>
              <a:t>1. </a:t>
            </a:r>
            <a:r>
              <a:rPr lang="en-US" altLang="en-US" sz="1600">
                <a:latin typeface="Tahoma" pitchFamily="34" charset="0"/>
                <a:cs typeface="Tahoma" pitchFamily="34" charset="0"/>
              </a:rPr>
              <a:t>МАЊИ БРОЈ ГЛАВНИХ КВРЖИЦА</a:t>
            </a:r>
          </a:p>
          <a:p>
            <a:pPr eaLnBrk="0" hangingPunct="0"/>
            <a:r>
              <a:rPr lang="sr-Latn-CS" sz="1600">
                <a:latin typeface="Tahoma" pitchFamily="34" charset="0"/>
                <a:cs typeface="Tahoma" pitchFamily="34" charset="0"/>
              </a:rPr>
              <a:t>2. </a:t>
            </a:r>
            <a:r>
              <a:rPr lang="en-US" altLang="en-US" sz="1600">
                <a:latin typeface="Tahoma" pitchFamily="34" charset="0"/>
                <a:cs typeface="Tahoma" pitchFamily="34" charset="0"/>
              </a:rPr>
              <a:t>ПРЕКОБРОЈНЕ КВРЖИЦЕ</a:t>
            </a:r>
          </a:p>
          <a:p>
            <a:pPr eaLnBrk="0" hangingPunct="0"/>
            <a:r>
              <a:rPr lang="sr-Latn-CS" sz="1600">
                <a:latin typeface="Tahoma" pitchFamily="34" charset="0"/>
                <a:cs typeface="Tahoma" pitchFamily="34" charset="0"/>
              </a:rPr>
              <a:t>3. </a:t>
            </a:r>
            <a:r>
              <a:rPr lang="en-US" altLang="en-US" sz="1600">
                <a:latin typeface="Tahoma" pitchFamily="34" charset="0"/>
                <a:cs typeface="Tahoma" pitchFamily="34" charset="0"/>
              </a:rPr>
              <a:t>БУКАЛНА ЈАМИЦА</a:t>
            </a:r>
          </a:p>
          <a:p>
            <a:pPr eaLnBrk="0" hangingPunct="0"/>
            <a:r>
              <a:rPr lang="sr-Latn-CS" sz="1600">
                <a:latin typeface="Tahoma" pitchFamily="34" charset="0"/>
                <a:cs typeface="Tahoma" pitchFamily="34" charset="0"/>
              </a:rPr>
              <a:t>4. </a:t>
            </a:r>
            <a:r>
              <a:rPr lang="en-US" altLang="en-US" sz="1600">
                <a:latin typeface="Tahoma" pitchFamily="34" charset="0"/>
                <a:cs typeface="Tahoma" pitchFamily="34" charset="0"/>
              </a:rPr>
              <a:t>ИРЕГУЛАРНИ ФИСУРНИ КОМПЛЕКС</a:t>
            </a:r>
          </a:p>
          <a:p>
            <a:pPr eaLnBrk="0" hangingPunct="0"/>
            <a:r>
              <a:rPr lang="sr-Latn-CS" sz="1600">
                <a:latin typeface="Tahoma" pitchFamily="34" charset="0"/>
                <a:cs typeface="Tahoma" pitchFamily="34" charset="0"/>
              </a:rPr>
              <a:t>5. </a:t>
            </a:r>
            <a:r>
              <a:rPr lang="en-US" altLang="en-US" sz="1600">
                <a:latin typeface="Tahoma" pitchFamily="34" charset="0"/>
                <a:cs typeface="Tahoma" pitchFamily="34" charset="0"/>
              </a:rPr>
              <a:t>ИРЕГУЛАРНОСТ КОРЕНСКИХ ГРАНА</a:t>
            </a:r>
          </a:p>
        </p:txBody>
      </p:sp>
      <p:pic>
        <p:nvPicPr>
          <p:cNvPr id="25603" name="Picture 6" descr="8,103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886200"/>
            <a:ext cx="5567363" cy="2773363"/>
          </a:xfrm>
          <a:prstGeom prst="rect">
            <a:avLst/>
          </a:prstGeom>
          <a:noFill/>
          <a:ln w="12700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25604" name="AutoShape 15"/>
          <p:cNvSpPr>
            <a:spLocks noChangeArrowheads="1"/>
          </p:cNvSpPr>
          <p:nvPr/>
        </p:nvSpPr>
        <p:spPr bwMode="auto">
          <a:xfrm rot="7800000">
            <a:off x="5926138" y="5573713"/>
            <a:ext cx="485775" cy="974725"/>
          </a:xfrm>
          <a:prstGeom prst="downArrow">
            <a:avLst>
              <a:gd name="adj1" fmla="val 50000"/>
              <a:gd name="adj2" fmla="val 5008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5" name="AutoShape 15"/>
          <p:cNvSpPr>
            <a:spLocks noChangeArrowheads="1"/>
          </p:cNvSpPr>
          <p:nvPr/>
        </p:nvSpPr>
        <p:spPr bwMode="auto">
          <a:xfrm rot="7800000">
            <a:off x="9355138" y="5649913"/>
            <a:ext cx="485775" cy="974725"/>
          </a:xfrm>
          <a:prstGeom prst="downArrow">
            <a:avLst>
              <a:gd name="adj1" fmla="val 50000"/>
              <a:gd name="adj2" fmla="val 5008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4"/>
          <p:cNvSpPr>
            <a:spLocks noChangeArrowheads="1"/>
          </p:cNvSpPr>
          <p:nvPr/>
        </p:nvSpPr>
        <p:spPr bwMode="auto">
          <a:xfrm>
            <a:off x="2743200" y="1966913"/>
            <a:ext cx="6037263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sz="2400">
                <a:latin typeface="Tahoma" pitchFamily="34" charset="0"/>
                <a:cs typeface="Tahoma" pitchFamily="34" charset="0"/>
              </a:rPr>
              <a:t>1. </a:t>
            </a:r>
            <a:r>
              <a:rPr lang="en-US" altLang="en-US" sz="2400">
                <a:latin typeface="Tahoma" pitchFamily="34" charset="0"/>
                <a:cs typeface="Tahoma" pitchFamily="34" charset="0"/>
              </a:rPr>
              <a:t>РЕДУКЦИЈА</a:t>
            </a:r>
            <a:r>
              <a:rPr lang="sr-Latn-CS" sz="2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2400">
                <a:latin typeface="Tahoma" pitchFamily="34" charset="0"/>
                <a:cs typeface="Tahoma" pitchFamily="34" charset="0"/>
              </a:rPr>
              <a:t>БРОЈА</a:t>
            </a:r>
            <a:r>
              <a:rPr lang="sr-Latn-CS" sz="2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2400">
                <a:latin typeface="Tahoma" pitchFamily="34" charset="0"/>
                <a:cs typeface="Tahoma" pitchFamily="34" charset="0"/>
              </a:rPr>
              <a:t>ГЛАВНИХ</a:t>
            </a:r>
            <a:r>
              <a:rPr lang="sr-Latn-CS" sz="2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2400">
                <a:latin typeface="Tahoma" pitchFamily="34" charset="0"/>
                <a:cs typeface="Tahoma" pitchFamily="34" charset="0"/>
              </a:rPr>
              <a:t>КВРЖИЦА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514600" y="685800"/>
            <a:ext cx="5595938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Варијације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доњег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првог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сталног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молара</a:t>
            </a:r>
          </a:p>
        </p:txBody>
      </p:sp>
      <p:pic>
        <p:nvPicPr>
          <p:cNvPr id="26627" name="Picture 6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4724400" y="2524125"/>
            <a:ext cx="3600450" cy="310673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6628" name="Rectangle 7"/>
          <p:cNvSpPr>
            <a:spLocks noChangeArrowheads="1"/>
          </p:cNvSpPr>
          <p:nvPr/>
        </p:nvSpPr>
        <p:spPr bwMode="auto">
          <a:xfrm>
            <a:off x="4648200" y="5724525"/>
            <a:ext cx="3551238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ОДСУТНА</a:t>
            </a:r>
            <a:r>
              <a:rPr lang="sr-Latn-CS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ДИСТАЛНА</a:t>
            </a:r>
            <a:r>
              <a:rPr lang="sr-Latn-CS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КВРЖИЦА</a:t>
            </a:r>
            <a:endParaRPr lang="sr-Latn-CS">
              <a:solidFill>
                <a:schemeClr val="folHlink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sr-Latn-CS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   (</a:t>
            </a:r>
            <a:r>
              <a:rPr lang="en-US" altLang="en-US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форма</a:t>
            </a:r>
            <a:r>
              <a:rPr lang="sr-Latn-CS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другог</a:t>
            </a:r>
            <a:r>
              <a:rPr lang="sr-Latn-CS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молара</a:t>
            </a:r>
            <a:r>
              <a:rPr lang="sr-Latn-CS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)</a:t>
            </a:r>
          </a:p>
          <a:p>
            <a:pPr eaLnBrk="0" hangingPunct="0">
              <a:spcBef>
                <a:spcPct val="50000"/>
              </a:spcBef>
            </a:pPr>
            <a:endParaRPr lang="en-US" altLang="en-US">
              <a:solidFill>
                <a:schemeClr val="folHlink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2296" name="AutoShape 8"/>
          <p:cNvSpPr>
            <a:spLocks noChangeArrowheads="1"/>
          </p:cNvSpPr>
          <p:nvPr/>
        </p:nvSpPr>
        <p:spPr bwMode="auto">
          <a:xfrm rot="2069148">
            <a:off x="5105400" y="3438525"/>
            <a:ext cx="519113" cy="228600"/>
          </a:xfrm>
          <a:prstGeom prst="rightArrow">
            <a:avLst>
              <a:gd name="adj1" fmla="val 50000"/>
              <a:gd name="adj2" fmla="val 56771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bs-Latn-BA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438400" y="327025"/>
            <a:ext cx="5595938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Варијације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доњег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првог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сталног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молара</a:t>
            </a:r>
          </a:p>
        </p:txBody>
      </p:sp>
      <p:sp>
        <p:nvSpPr>
          <p:cNvPr id="27650" name="Rectangle 5"/>
          <p:cNvSpPr>
            <a:spLocks noChangeArrowheads="1"/>
          </p:cNvSpPr>
          <p:nvPr/>
        </p:nvSpPr>
        <p:spPr bwMode="auto">
          <a:xfrm>
            <a:off x="2895600" y="1603375"/>
            <a:ext cx="403225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r-Latn-CS" sz="2400">
                <a:latin typeface="Tahoma" pitchFamily="34" charset="0"/>
                <a:cs typeface="Tahoma" pitchFamily="34" charset="0"/>
              </a:rPr>
              <a:t>2. </a:t>
            </a:r>
            <a:r>
              <a:rPr lang="en-US" altLang="en-US" sz="2400">
                <a:latin typeface="Tahoma" pitchFamily="34" charset="0"/>
                <a:cs typeface="Tahoma" pitchFamily="34" charset="0"/>
              </a:rPr>
              <a:t>ПРЕКОБРОЈНЕ</a:t>
            </a:r>
            <a:r>
              <a:rPr lang="sr-Latn-CS" sz="2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2400">
                <a:latin typeface="Tahoma" pitchFamily="34" charset="0"/>
                <a:cs typeface="Tahoma" pitchFamily="34" charset="0"/>
              </a:rPr>
              <a:t>КВРЖИЦЕ</a:t>
            </a:r>
          </a:p>
        </p:txBody>
      </p:sp>
      <p:pic>
        <p:nvPicPr>
          <p:cNvPr id="27651" name="Picture 6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2819400" y="2308225"/>
            <a:ext cx="3224213" cy="265906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7652" name="Picture 7" descr="8,146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/>
          <a:stretch>
            <a:fillRect/>
          </a:stretch>
        </p:blipFill>
        <p:spPr bwMode="auto">
          <a:xfrm>
            <a:off x="6019800" y="2308225"/>
            <a:ext cx="3200400" cy="26670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2895600" y="3603625"/>
            <a:ext cx="442913" cy="381000"/>
          </a:xfrm>
          <a:prstGeom prst="rightArrow">
            <a:avLst>
              <a:gd name="adj1" fmla="val 50000"/>
              <a:gd name="adj2" fmla="val 29063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bs-Latn-BA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auto">
          <a:xfrm rot="16200000">
            <a:off x="7512843" y="4548982"/>
            <a:ext cx="442913" cy="381000"/>
          </a:xfrm>
          <a:prstGeom prst="rightArrow">
            <a:avLst>
              <a:gd name="adj1" fmla="val 50000"/>
              <a:gd name="adj2" fmla="val 29063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bs-Latn-BA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2955925" y="4549775"/>
            <a:ext cx="303213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a</a:t>
            </a:r>
            <a:endParaRPr lang="sr-Latn-C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6248400" y="4518025"/>
            <a:ext cx="314325" cy="365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sr-Latn-CS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б</a:t>
            </a:r>
            <a:endParaRPr lang="en-US" altLang="sr-Latn-C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657" name="Rectangle 12"/>
          <p:cNvSpPr>
            <a:spLocks noChangeArrowheads="1"/>
          </p:cNvSpPr>
          <p:nvPr/>
        </p:nvSpPr>
        <p:spPr bwMode="auto">
          <a:xfrm>
            <a:off x="2743200" y="5049838"/>
            <a:ext cx="73152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Latn-CS">
                <a:latin typeface="Tahoma" pitchFamily="34" charset="0"/>
                <a:cs typeface="Tahoma" pitchFamily="34" charset="0"/>
              </a:rPr>
              <a:t>a</a:t>
            </a:r>
            <a:r>
              <a:rPr lang="sr-Latn-CS" i="1">
                <a:latin typeface="Tahoma" pitchFamily="34" charset="0"/>
                <a:cs typeface="Tahoma" pitchFamily="34" charset="0"/>
              </a:rPr>
              <a:t> - </a:t>
            </a:r>
            <a:r>
              <a:rPr lang="sr-Latn-CS" i="1">
                <a:solidFill>
                  <a:srgbClr val="FFC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solidFill>
                  <a:srgbClr val="FFC000"/>
                </a:solidFill>
                <a:latin typeface="Tahoma" pitchFamily="34" charset="0"/>
                <a:cs typeface="Tahoma" pitchFamily="34" charset="0"/>
              </a:rPr>
              <a:t>TUBERCULUM SEXTUM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(МОНГ</a:t>
            </a:r>
            <a:r>
              <a:rPr lang="sr-Latn-CS">
                <a:latin typeface="Tahoma" pitchFamily="34" charset="0"/>
                <a:cs typeface="Tahoma" pitchFamily="34" charset="0"/>
              </a:rPr>
              <a:t>O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ЛСКА</a:t>
            </a:r>
            <a:r>
              <a:rPr lang="sr-Latn-CS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П</a:t>
            </a:r>
            <a:r>
              <a:rPr lang="sr-Latn-CS">
                <a:latin typeface="Tahoma" pitchFamily="34" charset="0"/>
                <a:cs typeface="Tahoma" pitchFamily="34" charset="0"/>
              </a:rPr>
              <a:t>O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ПУЛ</a:t>
            </a:r>
            <a:r>
              <a:rPr lang="sr-Latn-CS">
                <a:latin typeface="Tahoma" pitchFamily="34" charset="0"/>
                <a:cs typeface="Tahoma" pitchFamily="34" charset="0"/>
              </a:rPr>
              <a:t>A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ЦИЈ</a:t>
            </a:r>
            <a:r>
              <a:rPr lang="sr-Latn-CS">
                <a:latin typeface="Tahoma" pitchFamily="34" charset="0"/>
                <a:cs typeface="Tahoma" pitchFamily="34" charset="0"/>
              </a:rPr>
              <a:t>A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)</a:t>
            </a:r>
          </a:p>
          <a:p>
            <a:pPr eaLnBrk="0" hangingPunct="0"/>
            <a:r>
              <a:rPr lang="en-US" altLang="en-US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      (на дисталном маргиналном гребену између Дк и ДЛк)</a:t>
            </a:r>
          </a:p>
          <a:p>
            <a:pPr eaLnBrk="0" hangingPunct="0"/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>
                <a:latin typeface="Tahoma" pitchFamily="34" charset="0"/>
                <a:cs typeface="Tahoma" pitchFamily="34" charset="0"/>
              </a:rPr>
              <a:t>b -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TUBERCULUM INTERMEDIUM</a:t>
            </a:r>
            <a:r>
              <a:rPr lang="en-US" altLang="en-US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(ЦРНАЧК</a:t>
            </a:r>
            <a:r>
              <a:rPr lang="sr-Latn-CS">
                <a:latin typeface="Tahoma" pitchFamily="34" charset="0"/>
                <a:cs typeface="Tahoma" pitchFamily="34" charset="0"/>
              </a:rPr>
              <a:t>A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ПОПУЛ</a:t>
            </a:r>
            <a:r>
              <a:rPr lang="sr-Latn-CS">
                <a:latin typeface="Tahoma" pitchFamily="34" charset="0"/>
                <a:cs typeface="Tahoma" pitchFamily="34" charset="0"/>
              </a:rPr>
              <a:t>A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ЦИЈ</a:t>
            </a:r>
            <a:r>
              <a:rPr lang="sr-Latn-CS">
                <a:latin typeface="Tahoma" pitchFamily="34" charset="0"/>
                <a:cs typeface="Tahoma" pitchFamily="34" charset="0"/>
              </a:rPr>
              <a:t>A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)</a:t>
            </a:r>
            <a:endParaRPr lang="en-US" altLang="en-U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en-US" altLang="en-US" sz="1200">
                <a:latin typeface="Tahoma" pitchFamily="34" charset="0"/>
                <a:cs typeface="Tahoma" pitchFamily="34" charset="0"/>
              </a:rPr>
              <a:t>       (на дисталном гребену МЛк или између МЛк и ДЛк)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514600" y="393700"/>
            <a:ext cx="5578475" cy="10683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Варијације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</a:p>
          <a:p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доњег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првог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сталног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молара</a:t>
            </a:r>
          </a:p>
        </p:txBody>
      </p:sp>
      <p:sp>
        <p:nvSpPr>
          <p:cNvPr id="28674" name="Rectangle 5"/>
          <p:cNvSpPr>
            <a:spLocks noChangeArrowheads="1"/>
          </p:cNvSpPr>
          <p:nvPr/>
        </p:nvSpPr>
        <p:spPr bwMode="auto">
          <a:xfrm>
            <a:off x="2895600" y="1527175"/>
            <a:ext cx="3233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r-Latn-CS" sz="2400">
                <a:latin typeface="Tahoma" pitchFamily="34" charset="0"/>
                <a:cs typeface="Tahoma" pitchFamily="34" charset="0"/>
              </a:rPr>
              <a:t>3. FOSSULA BUCCALIS</a:t>
            </a:r>
          </a:p>
        </p:txBody>
      </p:sp>
      <p:pic>
        <p:nvPicPr>
          <p:cNvPr id="28675" name="Picture 6"/>
          <p:cNvPicPr>
            <a:picLocks noChangeAspect="1" noChangeArrowheads="1"/>
          </p:cNvPicPr>
          <p:nvPr/>
        </p:nvPicPr>
        <p:blipFill>
          <a:blip r:embed="rId2" cstate="print">
            <a:lum bright="18000" contrast="18000"/>
          </a:blip>
          <a:srcRect/>
          <a:stretch>
            <a:fillRect/>
          </a:stretch>
        </p:blipFill>
        <p:spPr bwMode="auto">
          <a:xfrm>
            <a:off x="2743200" y="2151063"/>
            <a:ext cx="6858000" cy="3454400"/>
          </a:xfrm>
          <a:prstGeom prst="rect">
            <a:avLst/>
          </a:prstGeom>
          <a:noFill/>
          <a:ln w="127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3581400" y="2608263"/>
            <a:ext cx="685800" cy="381000"/>
          </a:xfrm>
          <a:prstGeom prst="leftArrow">
            <a:avLst>
              <a:gd name="adj1" fmla="val 50000"/>
              <a:gd name="adj2" fmla="val 45000"/>
            </a:avLst>
          </a:prstGeom>
          <a:solidFill>
            <a:srgbClr val="FFFF00"/>
          </a:solidFill>
          <a:ln w="9525">
            <a:solidFill>
              <a:schemeClr val="bg2"/>
            </a:solidFill>
            <a:miter lim="800000"/>
          </a:ln>
          <a:effectLst/>
        </p:spPr>
        <p:txBody>
          <a:bodyPr wrap="none" anchor="ctr"/>
          <a:lstStyle/>
          <a:p>
            <a:endParaRPr lang="bs-Latn-BA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677" name="Text Box 8"/>
          <p:cNvSpPr txBox="1">
            <a:spLocks noChangeArrowheads="1"/>
          </p:cNvSpPr>
          <p:nvPr/>
        </p:nvSpPr>
        <p:spPr bwMode="auto">
          <a:xfrm>
            <a:off x="2743200" y="5122863"/>
            <a:ext cx="32067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Latn-CS" sz="240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28678" name="AutoShape 9"/>
          <p:cNvSpPr>
            <a:spLocks noChangeArrowheads="1"/>
          </p:cNvSpPr>
          <p:nvPr/>
        </p:nvSpPr>
        <p:spPr bwMode="auto">
          <a:xfrm>
            <a:off x="5715000" y="2913063"/>
            <a:ext cx="609600" cy="381000"/>
          </a:xfrm>
          <a:prstGeom prst="leftArrow">
            <a:avLst>
              <a:gd name="adj1" fmla="val 50000"/>
              <a:gd name="adj2" fmla="val 40000"/>
            </a:avLst>
          </a:prstGeom>
          <a:solidFill>
            <a:schemeClr val="folHlink"/>
          </a:solidFill>
          <a:ln w="9525">
            <a:solidFill>
              <a:srgbClr val="00FF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latin typeface="Arial" pitchFamily="34" charset="0"/>
              <a:cs typeface="Arial" pitchFamily="34" charset="0"/>
            </a:endParaRPr>
          </a:p>
        </p:txBody>
      </p:sp>
      <p:sp>
        <p:nvSpPr>
          <p:cNvPr id="28679" name="Rectangle 10"/>
          <p:cNvSpPr>
            <a:spLocks noChangeArrowheads="1"/>
          </p:cNvSpPr>
          <p:nvPr/>
        </p:nvSpPr>
        <p:spPr bwMode="auto">
          <a:xfrm>
            <a:off x="4876800" y="5046663"/>
            <a:ext cx="4079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sz="320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b</a:t>
            </a:r>
            <a:endParaRPr lang="en-US" altLang="en-US" sz="3200">
              <a:solidFill>
                <a:schemeClr val="folHlink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4347" name="AutoShape 11"/>
          <p:cNvSpPr>
            <a:spLocks noChangeArrowheads="1"/>
          </p:cNvSpPr>
          <p:nvPr/>
        </p:nvSpPr>
        <p:spPr bwMode="auto">
          <a:xfrm>
            <a:off x="8153400" y="3217863"/>
            <a:ext cx="685800" cy="381000"/>
          </a:xfrm>
          <a:prstGeom prst="leftArrow">
            <a:avLst>
              <a:gd name="adj1" fmla="val 50000"/>
              <a:gd name="adj2" fmla="val 4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bs-Latn-BA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6934200" y="4945063"/>
            <a:ext cx="393700" cy="9159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sr-Latn-CS" sz="3600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c</a:t>
            </a:r>
            <a:endParaRPr lang="sr-Cyrl-CS" sz="3600">
              <a:solidFill>
                <a:srgbClr val="FF3300"/>
              </a:solidFill>
            </a:endParaRPr>
          </a:p>
          <a:p>
            <a:endParaRPr lang="en-US" alt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4648200" y="5651500"/>
            <a:ext cx="3373438" cy="1098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sr-Latn-CS">
                <a:solidFill>
                  <a:srgbClr val="FFC000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600">
                <a:solidFill>
                  <a:srgbClr val="FFC000"/>
                </a:solidFill>
                <a:latin typeface="Tahoma" pitchFamily="34" charset="0"/>
                <a:cs typeface="Arial" pitchFamily="34" charset="0"/>
              </a:rPr>
              <a:t>а</a:t>
            </a:r>
            <a:r>
              <a:rPr lang="en-US" altLang="en-US" sz="1600">
                <a:solidFill>
                  <a:srgbClr val="FFC000"/>
                </a:solidFill>
                <a:latin typeface="Tahoma" pitchFamily="34" charset="0"/>
                <a:cs typeface="Arial" pitchFamily="34" charset="0"/>
              </a:rPr>
              <a:t> – </a:t>
            </a:r>
            <a:r>
              <a:rPr lang="en-US" sz="1600">
                <a:solidFill>
                  <a:srgbClr val="FFC000"/>
                </a:solidFill>
                <a:latin typeface="Tahoma" pitchFamily="34" charset="0"/>
                <a:cs typeface="Arial" pitchFamily="34" charset="0"/>
              </a:rPr>
              <a:t>БЛАГА</a:t>
            </a:r>
            <a:r>
              <a:rPr lang="en-US" altLang="en-US" sz="1600">
                <a:solidFill>
                  <a:srgbClr val="FFC000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600">
                <a:solidFill>
                  <a:srgbClr val="FFC000"/>
                </a:solidFill>
                <a:latin typeface="Tahoma" pitchFamily="34" charset="0"/>
                <a:cs typeface="Arial" pitchFamily="34" charset="0"/>
              </a:rPr>
              <a:t>ДЕПРЕСИЈА</a:t>
            </a:r>
          </a:p>
          <a:p>
            <a:r>
              <a:rPr lang="en-US" altLang="en-US" sz="1600">
                <a:latin typeface="Tahoma" pitchFamily="34" charset="0"/>
                <a:cs typeface="Arial" pitchFamily="34" charset="0"/>
              </a:rPr>
              <a:t> </a:t>
            </a:r>
            <a:r>
              <a:rPr lang="en-US" sz="160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б</a:t>
            </a:r>
            <a:r>
              <a:rPr lang="en-US" altLang="en-US" sz="160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 – </a:t>
            </a:r>
            <a:r>
              <a:rPr lang="en-US" sz="160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УМЕРЕНО</a:t>
            </a:r>
            <a:r>
              <a:rPr lang="en-US" altLang="en-US" sz="160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60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ИЗРАЖЕНА</a:t>
            </a:r>
            <a:r>
              <a:rPr lang="sr-Latn-CS" sz="160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60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БРАЗДА</a:t>
            </a:r>
            <a:endParaRPr lang="sr-Latn-CS" sz="1600">
              <a:solidFill>
                <a:schemeClr val="folHlink"/>
              </a:solidFill>
            </a:endParaRPr>
          </a:p>
          <a:p>
            <a:r>
              <a:rPr lang="en-US" altLang="en-US" sz="1600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600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ц</a:t>
            </a:r>
            <a:r>
              <a:rPr lang="en-US" altLang="en-US" sz="1600">
                <a:latin typeface="Tahoma" pitchFamily="34" charset="0"/>
                <a:cs typeface="Arial" pitchFamily="34" charset="0"/>
              </a:rPr>
              <a:t> – </a:t>
            </a:r>
            <a:r>
              <a:rPr lang="en-US" sz="1600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ШИРОКА</a:t>
            </a:r>
            <a:r>
              <a:rPr lang="en-US" altLang="en-US" sz="1600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600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И</a:t>
            </a:r>
            <a:r>
              <a:rPr lang="en-US" altLang="en-US" sz="1600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600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ДУБОКА</a:t>
            </a:r>
            <a:r>
              <a:rPr lang="en-US" altLang="en-US" sz="1600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600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ЈАМИЦА</a:t>
            </a:r>
            <a:endParaRPr lang="en-US" altLang="en-US" sz="1600">
              <a:solidFill>
                <a:srgbClr val="FF3300"/>
              </a:solidFill>
            </a:endParaRPr>
          </a:p>
          <a:p>
            <a:endParaRPr lang="en-US" altLang="en-US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981200" y="457200"/>
            <a:ext cx="8686800" cy="1311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Варијације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доњег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првог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сталног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молара</a:t>
            </a: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894013"/>
            <a:ext cx="2895600" cy="270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Rectangle 6"/>
          <p:cNvSpPr>
            <a:spLocks noChangeArrowheads="1"/>
          </p:cNvSpPr>
          <p:nvPr/>
        </p:nvSpPr>
        <p:spPr bwMode="auto">
          <a:xfrm>
            <a:off x="2590800" y="1982788"/>
            <a:ext cx="551815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sz="2400">
                <a:latin typeface="Tahoma" pitchFamily="34" charset="0"/>
                <a:cs typeface="Tahoma" pitchFamily="34" charset="0"/>
              </a:rPr>
              <a:t>4. </a:t>
            </a:r>
            <a:r>
              <a:rPr lang="en-US" altLang="en-US" sz="2400">
                <a:latin typeface="Tahoma" pitchFamily="34" charset="0"/>
                <a:cs typeface="Tahoma" pitchFamily="34" charset="0"/>
              </a:rPr>
              <a:t>ИРЕГУЛАРНИ ФИСУРНИ КОМПЛЕКС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752600" y="381000"/>
            <a:ext cx="8915400" cy="639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Варијације</a:t>
            </a:r>
            <a:r>
              <a:rPr lang="sr-Latn-C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доњег</a:t>
            </a:r>
            <a:r>
              <a:rPr lang="sr-Latn-C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првог</a:t>
            </a:r>
            <a:r>
              <a:rPr lang="sr-Latn-C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сталног</a:t>
            </a:r>
            <a:r>
              <a:rPr lang="sr-Latn-C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молара</a:t>
            </a:r>
          </a:p>
        </p:txBody>
      </p:sp>
      <p:sp>
        <p:nvSpPr>
          <p:cNvPr id="30722" name="Rectangle 5"/>
          <p:cNvSpPr>
            <a:spLocks noChangeArrowheads="1"/>
          </p:cNvSpPr>
          <p:nvPr/>
        </p:nvSpPr>
        <p:spPr bwMode="auto">
          <a:xfrm>
            <a:off x="2514600" y="2109788"/>
            <a:ext cx="552767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r-Latn-CS" sz="2400">
                <a:latin typeface="Tahoma" pitchFamily="34" charset="0"/>
                <a:cs typeface="Tahoma" pitchFamily="34" charset="0"/>
              </a:rPr>
              <a:t>5. </a:t>
            </a:r>
            <a:r>
              <a:rPr lang="en-US" altLang="en-US" sz="2400">
                <a:latin typeface="Tahoma" pitchFamily="34" charset="0"/>
                <a:cs typeface="Tahoma" pitchFamily="34" charset="0"/>
              </a:rPr>
              <a:t>ИРЕГУЛАРНОСТ КОРЕНСКИХ ГРАНA</a:t>
            </a:r>
          </a:p>
        </p:txBody>
      </p:sp>
      <p:pic>
        <p:nvPicPr>
          <p:cNvPr id="30723" name="Picture 6"/>
          <p:cNvPicPr>
            <a:picLocks noChangeAspect="1" noChangeArrowheads="1"/>
          </p:cNvPicPr>
          <p:nvPr/>
        </p:nvPicPr>
        <p:blipFill>
          <a:blip r:embed="rId2" cstate="print">
            <a:lum bright="18000" contrast="18000"/>
          </a:blip>
          <a:srcRect/>
          <a:stretch>
            <a:fillRect/>
          </a:stretch>
        </p:blipFill>
        <p:spPr bwMode="auto">
          <a:xfrm>
            <a:off x="6702425" y="3048000"/>
            <a:ext cx="3965575" cy="35655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0724" name="Rectangle 7"/>
          <p:cNvSpPr>
            <a:spLocks noChangeArrowheads="1"/>
          </p:cNvSpPr>
          <p:nvPr/>
        </p:nvSpPr>
        <p:spPr bwMode="auto">
          <a:xfrm>
            <a:off x="1668463" y="2668588"/>
            <a:ext cx="504825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Latn-CS">
                <a:latin typeface="Tahoma" pitchFamily="34" charset="0"/>
                <a:cs typeface="Tahoma" pitchFamily="34" charset="0"/>
              </a:rPr>
              <a:t>    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a – ИЗРАЖЕН ДИСТАЛНИ НАГИБ МЕЗ</a:t>
            </a:r>
            <a:r>
              <a:rPr lang="sr-Latn-CS">
                <a:latin typeface="Tahoma" pitchFamily="34" charset="0"/>
                <a:cs typeface="Tahoma" pitchFamily="34" charset="0"/>
              </a:rPr>
              <a:t>.</a:t>
            </a:r>
            <a:br>
              <a:rPr lang="sr-Latn-CS">
                <a:latin typeface="Tahoma" pitchFamily="34" charset="0"/>
                <a:cs typeface="Tahoma" pitchFamily="34" charset="0"/>
              </a:rPr>
            </a:br>
            <a:r>
              <a:rPr lang="sr-Latn-CS">
                <a:latin typeface="Tahoma" pitchFamily="34" charset="0"/>
                <a:cs typeface="Tahoma" pitchFamily="34" charset="0"/>
              </a:rPr>
              <a:t>           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КОРЕНА</a:t>
            </a:r>
          </a:p>
          <a:p>
            <a:pPr eaLnBrk="0" hangingPunct="0"/>
            <a:r>
              <a:rPr lang="sr-Latn-CS">
                <a:latin typeface="Tahoma" pitchFamily="34" charset="0"/>
                <a:cs typeface="Tahoma" pitchFamily="34" charset="0"/>
              </a:rPr>
              <a:t>   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 б – ДУГ И ЗАКРИВЉЕН ДИСТАЛНИ</a:t>
            </a:r>
            <a:br>
              <a:rPr lang="en-US" altLang="en-US">
                <a:latin typeface="Tahoma" pitchFamily="34" charset="0"/>
                <a:cs typeface="Tahoma" pitchFamily="34" charset="0"/>
              </a:rPr>
            </a:br>
            <a:r>
              <a:rPr lang="en-US" altLang="en-US">
                <a:latin typeface="Tahoma" pitchFamily="34" charset="0"/>
                <a:cs typeface="Tahoma" pitchFamily="34" charset="0"/>
              </a:rPr>
              <a:t>           КОРЕН</a:t>
            </a:r>
            <a:r>
              <a:rPr lang="sr-Latn-CS">
                <a:latin typeface="Tahoma" pitchFamily="34" charset="0"/>
                <a:cs typeface="Tahoma" pitchFamily="34" charset="0"/>
              </a:rPr>
              <a:t> </a:t>
            </a:r>
          </a:p>
          <a:p>
            <a:pPr eaLnBrk="0" hangingPunct="0"/>
            <a:r>
              <a:rPr lang="sr-Latn-CS">
                <a:latin typeface="Tahoma" pitchFamily="34" charset="0"/>
                <a:cs typeface="Tahoma" pitchFamily="34" charset="0"/>
              </a:rPr>
              <a:t>   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 в – ЕКСТРEМНА БЛ ШИРИНА МЕЗ</a:t>
            </a:r>
            <a:r>
              <a:rPr lang="sr-Latn-CS">
                <a:latin typeface="Tahoma" pitchFamily="34" charset="0"/>
                <a:cs typeface="Tahoma" pitchFamily="34" charset="0"/>
              </a:rPr>
              <a:t>. </a:t>
            </a:r>
            <a:br>
              <a:rPr lang="sr-Latn-CS">
                <a:latin typeface="Tahoma" pitchFamily="34" charset="0"/>
                <a:cs typeface="Tahoma" pitchFamily="34" charset="0"/>
              </a:rPr>
            </a:br>
            <a:r>
              <a:rPr lang="sr-Latn-CS">
                <a:latin typeface="Tahoma" pitchFamily="34" charset="0"/>
                <a:cs typeface="Tahoma" pitchFamily="34" charset="0"/>
              </a:rPr>
              <a:t>          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КОРЕНА </a:t>
            </a:r>
          </a:p>
          <a:p>
            <a:pPr eaLnBrk="0" hangingPunct="0"/>
            <a:r>
              <a:rPr lang="en-US" altLang="en-US">
                <a:latin typeface="Tahoma" pitchFamily="34" charset="0"/>
                <a:cs typeface="Tahoma" pitchFamily="34" charset="0"/>
              </a:rPr>
              <a:t> </a:t>
            </a:r>
            <a:r>
              <a:rPr lang="sr-Latn-CS">
                <a:latin typeface="Tahoma" pitchFamily="34" charset="0"/>
                <a:cs typeface="Tahoma" pitchFamily="34" charset="0"/>
              </a:rPr>
              <a:t>   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г – БИФУРКАЦИЈA МЕЗ</a:t>
            </a:r>
            <a:r>
              <a:rPr lang="sr-Latn-CS">
                <a:latin typeface="Tahoma" pitchFamily="34" charset="0"/>
                <a:cs typeface="Tahoma" pitchFamily="34" charset="0"/>
              </a:rPr>
              <a:t>.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КОРЕНА  У</a:t>
            </a:r>
            <a:br>
              <a:rPr lang="en-US" altLang="en-US">
                <a:latin typeface="Tahoma" pitchFamily="34" charset="0"/>
                <a:cs typeface="Tahoma" pitchFamily="34" charset="0"/>
              </a:rPr>
            </a:br>
            <a:r>
              <a:rPr lang="en-US" altLang="en-US">
                <a:latin typeface="Tahoma" pitchFamily="34" charset="0"/>
                <a:cs typeface="Tahoma" pitchFamily="34" charset="0"/>
              </a:rPr>
              <a:t>           AПИКAЛНОЈ </a:t>
            </a:r>
            <a:r>
              <a:rPr lang="sr-Latn-CS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ТРЕЋИНИ </a:t>
            </a:r>
          </a:p>
          <a:p>
            <a:pPr eaLnBrk="0" hangingPunct="0"/>
            <a:r>
              <a:rPr lang="en-US" altLang="en-US">
                <a:latin typeface="Tahoma" pitchFamily="34" charset="0"/>
                <a:cs typeface="Tahoma" pitchFamily="34" charset="0"/>
              </a:rPr>
              <a:t> </a:t>
            </a:r>
            <a:r>
              <a:rPr lang="sr-Latn-CS">
                <a:latin typeface="Tahoma" pitchFamily="34" charset="0"/>
                <a:cs typeface="Tahoma" pitchFamily="34" charset="0"/>
              </a:rPr>
              <a:t>   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д – ПРЕКОБРOЈНА</a:t>
            </a:r>
            <a:r>
              <a:rPr lang="sr-Latn-CS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ДИСТОЛИНГВАЛНА</a:t>
            </a:r>
            <a:br>
              <a:rPr lang="en-US" altLang="en-US">
                <a:latin typeface="Tahoma" pitchFamily="34" charset="0"/>
                <a:cs typeface="Tahoma" pitchFamily="34" charset="0"/>
              </a:rPr>
            </a:br>
            <a:r>
              <a:rPr lang="en-US" altLang="en-US">
                <a:latin typeface="Tahoma" pitchFamily="34" charset="0"/>
                <a:cs typeface="Tahoma" pitchFamily="34" charset="0"/>
              </a:rPr>
              <a:t>           КОРЕНС</a:t>
            </a:r>
            <a:r>
              <a:rPr lang="sr-Latn-CS">
                <a:latin typeface="Tahoma" pitchFamily="34" charset="0"/>
                <a:cs typeface="Tahoma" pitchFamily="34" charset="0"/>
              </a:rPr>
              <a:t>K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А</a:t>
            </a:r>
            <a:r>
              <a:rPr lang="sr-Latn-CS">
                <a:latin typeface="Tahoma" pitchFamily="34" charset="0"/>
                <a:cs typeface="Tahoma" pitchFamily="34" charset="0"/>
              </a:rPr>
              <a:t> 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ГРAНA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079875" y="115888"/>
            <a:ext cx="5965825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други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(dens molaris secundus inferior)</a:t>
            </a:r>
          </a:p>
        </p:txBody>
      </p:sp>
      <p:pic>
        <p:nvPicPr>
          <p:cNvPr id="3174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403350"/>
            <a:ext cx="2133600" cy="14954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174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1403350"/>
            <a:ext cx="2057400" cy="15049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174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2854325"/>
            <a:ext cx="2152650" cy="16573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1749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58200" y="2854325"/>
            <a:ext cx="2057400" cy="17049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1750" name="Picture 9"/>
          <p:cNvPicPr>
            <a:picLocks noChangeAspect="1" noChangeArrowheads="1"/>
          </p:cNvPicPr>
          <p:nvPr/>
        </p:nvPicPr>
        <p:blipFill>
          <a:blip r:embed="rId6" cstate="print">
            <a:lum bright="-6000"/>
          </a:blip>
          <a:srcRect/>
          <a:stretch>
            <a:fillRect/>
          </a:stretch>
        </p:blipFill>
        <p:spPr bwMode="auto">
          <a:xfrm>
            <a:off x="6311900" y="4511675"/>
            <a:ext cx="4191000" cy="18573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1739900" y="1079500"/>
            <a:ext cx="4786313" cy="54260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sr-Latn-CS" sz="1200" dirty="0">
                <a:solidFill>
                  <a:srgbClr val="FFFF00"/>
                </a:solidFill>
                <a:latin typeface="Tahoma" pitchFamily="34" charset="0"/>
                <a:cs typeface="Arial" pitchFamily="34" charset="0"/>
              </a:rPr>
              <a:t>  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ОПШТЕ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КАР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AKTE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РИСТИКЕ</a:t>
            </a:r>
            <a:r>
              <a:rPr lang="sr-Latn-CS" sz="1400" dirty="0">
                <a:solidFill>
                  <a:srgbClr val="FFFF00"/>
                </a:solidFill>
                <a:latin typeface="Tahoma" pitchFamily="34" charset="0"/>
                <a:cs typeface="Arial" pitchFamily="34" charset="0"/>
              </a:rPr>
              <a:t>:</a:t>
            </a:r>
            <a:endParaRPr lang="sr-Latn-CS" sz="1400" dirty="0">
              <a:solidFill>
                <a:srgbClr val="FFFF00"/>
              </a:solidFill>
            </a:endParaRPr>
          </a:p>
          <a:p>
            <a:r>
              <a:rPr lang="sr-Latn-CS" sz="1400" dirty="0">
                <a:latin typeface="Tahoma" pitchFamily="34" charset="0"/>
                <a:cs typeface="Arial" pitchFamily="34" charset="0"/>
              </a:rPr>
              <a:t>       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ПОЛ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O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ЖАЈ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У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ЛУКУ:</a:t>
            </a:r>
            <a:endParaRPr lang="en-US" sz="1400" dirty="0"/>
          </a:p>
          <a:p>
            <a:r>
              <a:rPr lang="en-US" sz="1400" dirty="0">
                <a:solidFill>
                  <a:srgbClr val="FFFF00"/>
                </a:solidFill>
                <a:latin typeface="Tahoma" pitchFamily="34" charset="0"/>
                <a:cs typeface="Arial" pitchFamily="34" charset="0"/>
              </a:rPr>
              <a:t>        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  - 7. </a:t>
            </a:r>
            <a:r>
              <a:rPr lang="en-US" sz="1400" dirty="0" err="1">
                <a:latin typeface="Tahoma" pitchFamily="34" charset="0"/>
                <a:cs typeface="Arial" pitchFamily="34" charset="0"/>
              </a:rPr>
              <a:t>зуб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Arial" pitchFamily="34" charset="0"/>
              </a:rPr>
              <a:t>од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Arial" pitchFamily="34" charset="0"/>
              </a:rPr>
              <a:t>медијалне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Arial" pitchFamily="34" charset="0"/>
              </a:rPr>
              <a:t>линије</a:t>
            </a:r>
            <a:endParaRPr lang="en-US" sz="1400" dirty="0">
              <a:latin typeface="Tahoma" pitchFamily="34" charset="0"/>
              <a:cs typeface="Arial" pitchFamily="34" charset="0"/>
            </a:endParaRPr>
          </a:p>
          <a:p>
            <a:r>
              <a:rPr lang="en-US" sz="1400" dirty="0"/>
              <a:t>           - </a:t>
            </a:r>
            <a:r>
              <a:rPr lang="en-US" sz="1400" dirty="0" err="1"/>
              <a:t>мезијално</a:t>
            </a:r>
            <a:r>
              <a:rPr lang="en-US" sz="1400" dirty="0"/>
              <a:t> </a:t>
            </a:r>
            <a:r>
              <a:rPr lang="en-US" sz="1400" dirty="0" err="1"/>
              <a:t>контактира</a:t>
            </a:r>
            <a:r>
              <a:rPr lang="en-US" sz="1400" dirty="0"/>
              <a:t> </a:t>
            </a:r>
            <a:r>
              <a:rPr lang="en-US" sz="1400" dirty="0" err="1"/>
              <a:t>са</a:t>
            </a:r>
            <a:r>
              <a:rPr lang="en-US" sz="1400" dirty="0"/>
              <a:t> </a:t>
            </a:r>
            <a:r>
              <a:rPr lang="en-US" sz="1400" dirty="0" err="1"/>
              <a:t>сталним</a:t>
            </a:r>
            <a:r>
              <a:rPr lang="en-US" sz="1400" dirty="0"/>
              <a:t> </a:t>
            </a:r>
            <a:r>
              <a:rPr lang="en-US" sz="1400" dirty="0" err="1"/>
              <a:t>доњим</a:t>
            </a:r>
            <a:br>
              <a:rPr lang="en-US" sz="1400" dirty="0"/>
            </a:br>
            <a:r>
              <a:rPr lang="en-US" sz="1400" dirty="0"/>
              <a:t>              1. </a:t>
            </a:r>
            <a:r>
              <a:rPr lang="en-US" sz="1400" dirty="0" err="1"/>
              <a:t>моларом</a:t>
            </a:r>
            <a:r>
              <a:rPr lang="en-US" sz="1400" dirty="0"/>
              <a:t>, а </a:t>
            </a:r>
            <a:r>
              <a:rPr lang="en-US" sz="1400" dirty="0" err="1"/>
              <a:t>дистално</a:t>
            </a:r>
            <a:r>
              <a:rPr lang="en-US" sz="1400" dirty="0"/>
              <a:t> </a:t>
            </a:r>
            <a:r>
              <a:rPr lang="en-US" sz="1400" dirty="0" err="1"/>
              <a:t>са</a:t>
            </a:r>
            <a:r>
              <a:rPr lang="en-US" sz="1400" dirty="0"/>
              <a:t> 3. </a:t>
            </a:r>
            <a:r>
              <a:rPr lang="en-US" sz="1400" dirty="0" err="1"/>
              <a:t>моларом</a:t>
            </a:r>
            <a:endParaRPr lang="en-US" sz="1400" dirty="0"/>
          </a:p>
          <a:p>
            <a:r>
              <a:rPr lang="en-US" sz="1400" dirty="0">
                <a:solidFill>
                  <a:srgbClr val="FFFF00"/>
                </a:solidFill>
                <a:latin typeface="Tahoma" pitchFamily="34" charset="0"/>
                <a:cs typeface="Arial" pitchFamily="34" charset="0"/>
              </a:rPr>
              <a:t>              </a:t>
            </a:r>
            <a:endParaRPr lang="en-US" sz="1400" dirty="0">
              <a:solidFill>
                <a:srgbClr val="FFFF00"/>
              </a:solidFill>
            </a:endParaRPr>
          </a:p>
          <a:p>
            <a:r>
              <a:rPr lang="sr-Latn-CS" sz="1400" dirty="0">
                <a:solidFill>
                  <a:srgbClr val="FFFF00"/>
                </a:solidFill>
                <a:latin typeface="Tahoma" pitchFamily="34" charset="0"/>
                <a:cs typeface="Arial" pitchFamily="34" charset="0"/>
              </a:rPr>
              <a:t>       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НОМЕНКЛАТУР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A</a:t>
            </a:r>
            <a:endParaRPr lang="sr-Latn-CS" sz="1400" dirty="0"/>
          </a:p>
          <a:p>
            <a:endParaRPr lang="sr-Latn-CS" sz="1400" dirty="0"/>
          </a:p>
          <a:p>
            <a:pPr lvl="1"/>
            <a:endParaRPr lang="sr-Latn-CS" sz="1400" dirty="0"/>
          </a:p>
          <a:p>
            <a:pPr lvl="1"/>
            <a:endParaRPr lang="en-US" sz="1400" dirty="0"/>
          </a:p>
          <a:p>
            <a:pPr lvl="1"/>
            <a:r>
              <a:rPr lang="en-US" sz="1400" dirty="0">
                <a:latin typeface="Tahoma" pitchFamily="34" charset="0"/>
                <a:cs typeface="Arial" pitchFamily="34" charset="0"/>
              </a:rPr>
              <a:t>ОБЛИК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И ФУН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K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ЦИЈА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:</a:t>
            </a:r>
            <a:endParaRPr lang="sr-Latn-CS" sz="1400" dirty="0"/>
          </a:p>
          <a:p>
            <a:pPr lvl="1"/>
            <a:r>
              <a:rPr lang="sr-Latn-CS" sz="14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  -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МОРФ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O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Л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O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ШКИ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ЈЕ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СЛИЧАН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ДОЊ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E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М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altLang="sr-Latn-CS" sz="1400" dirty="0"/>
              <a:t>1.</a:t>
            </a:r>
            <a:br>
              <a:rPr lang="en-US" altLang="sr-Latn-CS" sz="1400" dirty="0"/>
            </a:br>
            <a:r>
              <a:rPr lang="en-US" altLang="sr-Latn-CS" sz="1400" dirty="0"/>
              <a:t>     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МОЛАРУ</a:t>
            </a:r>
          </a:p>
          <a:p>
            <a:pPr lvl="1"/>
            <a:r>
              <a:rPr lang="en-US" sz="1400" dirty="0">
                <a:latin typeface="Tahoma" pitchFamily="34" charset="0"/>
                <a:cs typeface="Arial" pitchFamily="34" charset="0"/>
              </a:rPr>
              <a:t>   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-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ИМА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ЈЕДНОСТ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A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ВНИЈИ ФИСУРНИ СИСТЕМ</a:t>
            </a:r>
          </a:p>
          <a:p>
            <a:pPr lvl="1"/>
            <a:r>
              <a:rPr lang="sr-Latn-CS" sz="1400" dirty="0">
                <a:latin typeface="Tahoma" pitchFamily="34" charset="0"/>
                <a:cs typeface="Arial" pitchFamily="34" charset="0"/>
              </a:rPr>
              <a:t>   -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ИМА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ЧЕТИРИ ГЛ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A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ВН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E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 КВРЖИЦЕ</a:t>
            </a:r>
            <a:br>
              <a:rPr lang="en-US" sz="1400" dirty="0">
                <a:solidFill>
                  <a:srgbClr val="FFFF00"/>
                </a:solidFill>
              </a:rPr>
            </a:br>
            <a:r>
              <a:rPr lang="en-US" sz="1400" dirty="0">
                <a:solidFill>
                  <a:srgbClr val="FFFF00"/>
                </a:solidFill>
              </a:rPr>
              <a:t>     </a:t>
            </a:r>
            <a:r>
              <a:rPr lang="sr-Latn-CS" sz="1400" dirty="0">
                <a:solidFill>
                  <a:srgbClr val="FFFF00"/>
                </a:solidFill>
                <a:latin typeface="Tahoma" pitchFamily="34" charset="0"/>
                <a:cs typeface="Arial" pitchFamily="34" charset="0"/>
              </a:rPr>
              <a:t> (</a:t>
            </a:r>
            <a:r>
              <a:rPr lang="en-US" sz="1400">
                <a:latin typeface="Tahoma" pitchFamily="34" charset="0"/>
                <a:cs typeface="Arial" pitchFamily="34" charset="0"/>
              </a:rPr>
              <a:t>НЕМA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Arial" pitchFamily="34" charset="0"/>
              </a:rPr>
              <a:t>Дк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И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altLang="sr-Latn-CS" sz="1400" dirty="0">
                <a:latin typeface="Tahoma" pitchFamily="34" charset="0"/>
                <a:cs typeface="Arial" pitchFamily="34" charset="0"/>
              </a:rPr>
              <a:t>ДИСТОБУКАЛНУ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БРАЗДУ</a:t>
            </a:r>
            <a:r>
              <a:rPr lang="sr-Latn-CS" sz="1400" dirty="0">
                <a:solidFill>
                  <a:srgbClr val="FFFF00"/>
                </a:solidFill>
                <a:latin typeface="Tahoma" pitchFamily="34" charset="0"/>
                <a:cs typeface="Arial" pitchFamily="34" charset="0"/>
              </a:rPr>
              <a:t>) </a:t>
            </a:r>
            <a:endParaRPr lang="sr-Latn-CS" sz="1400" dirty="0">
              <a:solidFill>
                <a:srgbClr val="FFFF00"/>
              </a:solidFill>
            </a:endParaRPr>
          </a:p>
          <a:p>
            <a:pPr lvl="1"/>
            <a:r>
              <a:rPr lang="en-US" altLang="en-U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 -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ОСН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O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ВНА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УЛ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O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Г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A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 У М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A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СТИКАЦИ ЈЕ</a:t>
            </a:r>
          </a:p>
          <a:p>
            <a:pPr lvl="1"/>
            <a:r>
              <a:rPr lang="sr-Latn-CS" sz="1400" dirty="0">
                <a:latin typeface="Tahoma" pitchFamily="34" charset="0"/>
                <a:cs typeface="Arial" pitchFamily="34" charset="0"/>
              </a:rPr>
              <a:t>     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МЛЕВ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E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Њ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E 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ХРАН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E</a:t>
            </a:r>
          </a:p>
          <a:p>
            <a:pPr lvl="1"/>
            <a:r>
              <a:rPr lang="sr-Latn-CS" sz="1400" dirty="0">
                <a:solidFill>
                  <a:srgbClr val="FFFF00"/>
                </a:solidFill>
                <a:latin typeface="Tahoma" pitchFamily="34" charset="0"/>
                <a:cs typeface="Arial" pitchFamily="34" charset="0"/>
              </a:rPr>
              <a:t>     </a:t>
            </a:r>
            <a:endParaRPr lang="en-US" altLang="en-US" sz="1400" dirty="0">
              <a:solidFill>
                <a:srgbClr val="FFFF00"/>
              </a:solidFill>
            </a:endParaRPr>
          </a:p>
          <a:p>
            <a:r>
              <a:rPr lang="sr-Latn-CS" sz="1400" dirty="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ПРАВИЛ</a:t>
            </a:r>
            <a:r>
              <a:rPr lang="sr-Latn-CS" sz="1400" dirty="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A</a:t>
            </a:r>
            <a:r>
              <a:rPr lang="en-US" sz="1400" dirty="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Н</a:t>
            </a:r>
            <a:r>
              <a:rPr lang="sr-Latn-CS" sz="1400" dirty="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altLang="en-US" sz="1400" dirty="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ЗНАК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УГЛА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И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ЛУ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KA , </a:t>
            </a:r>
            <a:endParaRPr lang="sr-Latn-CS" sz="1400" dirty="0"/>
          </a:p>
          <a:p>
            <a:r>
              <a:rPr lang="sr-Latn-CS" sz="1400" dirty="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ДИСТАЛНИ</a:t>
            </a:r>
            <a:r>
              <a:rPr lang="sr-Latn-CS" sz="1400" dirty="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altLang="sr-Latn-CS" sz="1400" dirty="0">
                <a:latin typeface="Tahoma" pitchFamily="34" charset="0"/>
                <a:cs typeface="Arial" pitchFamily="34" charset="0"/>
              </a:rPr>
              <a:t>Н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A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ГИБ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КОРЕНА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И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  </a:t>
            </a:r>
            <a:endParaRPr lang="sr-Latn-CS" sz="1400" dirty="0"/>
          </a:p>
          <a:p>
            <a:r>
              <a:rPr lang="en-US" sz="1400" dirty="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 ЛИНГВАЛНИ</a:t>
            </a:r>
            <a:r>
              <a:rPr lang="sr-Latn-CS" sz="1400" dirty="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altLang="sr-Latn-CS" sz="1400" dirty="0">
                <a:latin typeface="Tahoma" pitchFamily="34" charset="0"/>
                <a:cs typeface="Arial" pitchFamily="34" charset="0"/>
              </a:rPr>
              <a:t>Н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A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ГИБ КРУНЕ</a:t>
            </a:r>
            <a:endParaRPr lang="sr-Latn-CS" sz="1400" dirty="0"/>
          </a:p>
          <a:p>
            <a:endParaRPr lang="sr-Latn-CS" sz="1400" dirty="0"/>
          </a:p>
          <a:p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ОБРАЗУЈЕ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sr-Latn-CS" sz="1400" dirty="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O</a:t>
            </a:r>
            <a:r>
              <a:rPr lang="en-US" sz="1400" dirty="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КЛУЗ</a:t>
            </a:r>
            <a:r>
              <a:rPr lang="sr-Latn-CS" sz="1400" dirty="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A</a:t>
            </a:r>
            <a:r>
              <a:rPr lang="en-US" sz="1400" dirty="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ЛНУ</a:t>
            </a:r>
            <a:r>
              <a:rPr lang="sr-Latn-CS" sz="1400" dirty="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ЈЕДИНИЦУ</a:t>
            </a:r>
            <a:r>
              <a:rPr lang="sr-Latn-CS" sz="1400" dirty="0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sr-Latn-CS" sz="1400" dirty="0"/>
            </a:br>
            <a:r>
              <a:rPr lang="sr-Latn-CS" sz="1400" dirty="0"/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СА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ГОРЊИМ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sr-Latn-CS" sz="1400" dirty="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I </a:t>
            </a:r>
            <a:r>
              <a:rPr lang="en-US" sz="1400" dirty="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и</a:t>
            </a:r>
            <a:r>
              <a:rPr lang="sr-Latn-CS" sz="1400" dirty="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 II M</a:t>
            </a:r>
            <a:r>
              <a:rPr lang="sr-Latn-CS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endParaRPr lang="sr-Latn-CS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776" name="Text Box 8"/>
          <p:cNvSpPr txBox="1"/>
          <p:nvPr/>
        </p:nvSpPr>
        <p:spPr>
          <a:xfrm>
            <a:off x="2208213" y="2636838"/>
            <a:ext cx="3386137" cy="51752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sr-Latn-CS" sz="1400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* стални доњи десни други молар:   47</a:t>
            </a:r>
          </a:p>
          <a:p>
            <a:pPr eaLnBrk="0" hangingPunct="0"/>
            <a:r>
              <a:rPr lang="en-US" altLang="sr-Latn-CS" sz="1400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* </a:t>
            </a:r>
            <a:r>
              <a:rPr lang="en-US" altLang="sr-Latn-CS" sz="1400">
                <a:solidFill>
                  <a:srgbClr val="203864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стални доњи леви други молар:     37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895600" y="609600"/>
            <a:ext cx="6673850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Класа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сталних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доњих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молара</a:t>
            </a:r>
          </a:p>
        </p:txBody>
      </p:sp>
      <p:sp>
        <p:nvSpPr>
          <p:cNvPr id="4098" name="Rectangle 5"/>
          <p:cNvSpPr>
            <a:spLocks noChangeArrowheads="1"/>
          </p:cNvSpPr>
          <p:nvPr/>
        </p:nvSpPr>
        <p:spPr bwMode="auto">
          <a:xfrm>
            <a:off x="2590800" y="1879600"/>
            <a:ext cx="37513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000" dirty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АТРИБУТИ</a:t>
            </a:r>
            <a:r>
              <a:rPr lang="sr-Latn-CS" sz="2000" dirty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0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ДЕНТАЛНОГ ЛУКА</a:t>
            </a:r>
            <a:r>
              <a:rPr lang="sr-Latn-CS" sz="2000" dirty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:</a:t>
            </a:r>
            <a:endParaRPr lang="en-US" altLang="en-US" sz="2000" dirty="0">
              <a:solidFill>
                <a:schemeClr val="folHlink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1811338" y="2286000"/>
            <a:ext cx="5843587" cy="2012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Круне</a:t>
            </a: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шире</a:t>
            </a: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МД него БО</a:t>
            </a:r>
          </a:p>
          <a:p>
            <a:pPr>
              <a:buFontTx/>
              <a:buChar char="•"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Контура УОП је правоугаоног 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или петоугаоног облика</a:t>
            </a:r>
          </a:p>
          <a:p>
            <a:pPr>
              <a:buFontTx/>
              <a:buChar char="•"/>
            </a:pP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Мултикуспалност</a:t>
            </a: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( </a:t>
            </a:r>
            <a:r>
              <a:rPr lang="en-US" alt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4</a:t>
            </a: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-5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квржица</a:t>
            </a: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b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две су увек лингвалне и скоро исте висине</a:t>
            </a:r>
          </a:p>
          <a:p>
            <a:pPr>
              <a:buFontTx/>
              <a:buChar char="•"/>
            </a:pPr>
            <a:endParaRPr lang="en-US" altLang="sr-Latn-CS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Arial" pitchFamily="34" charset="0"/>
            </a:endParaRPr>
          </a:p>
          <a:p>
            <a:endParaRPr lang="sr-Latn-CS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100" name="Picture 8" descr="8,103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3832225"/>
            <a:ext cx="5943600" cy="2782888"/>
          </a:xfrm>
          <a:prstGeom prst="rect">
            <a:avLst/>
          </a:prstGeom>
          <a:noFill/>
          <a:ln w="12700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7331868" y="2279710"/>
            <a:ext cx="4475163" cy="11969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sr-Latn-C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altLang="sr-Latn-C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К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онтуре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проксималних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површина</a:t>
            </a:r>
            <a:b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су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обично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ромбоидног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облика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</a:p>
          <a:p>
            <a:pPr>
              <a:buFontTx/>
              <a:buChar char="•"/>
            </a:pPr>
            <a:r>
              <a:rPr lang="sr-Latn-C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Лингвални</a:t>
            </a:r>
            <a:r>
              <a:rPr lang="sr-Latn-C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нагиб</a:t>
            </a:r>
            <a:r>
              <a:rPr lang="sr-Latn-C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круне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Arial" pitchFamily="34" charset="0"/>
            </a:endParaRPr>
          </a:p>
          <a:p>
            <a:pPr>
              <a:buFontTx/>
              <a:buChar char="•"/>
            </a:pPr>
            <a:r>
              <a:rPr lang="sr-Latn-C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2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коренске</a:t>
            </a:r>
            <a:r>
              <a:rPr lang="sr-Latn-C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гране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(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мез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. и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дист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.)</a:t>
            </a:r>
          </a:p>
        </p:txBody>
      </p:sp>
      <p:sp>
        <p:nvSpPr>
          <p:cNvPr id="4102" name="AutoShape 15"/>
          <p:cNvSpPr>
            <a:spLocks noChangeArrowheads="1"/>
          </p:cNvSpPr>
          <p:nvPr/>
        </p:nvSpPr>
        <p:spPr bwMode="auto">
          <a:xfrm rot="7800000">
            <a:off x="5766594" y="5415756"/>
            <a:ext cx="485775" cy="976313"/>
          </a:xfrm>
          <a:prstGeom prst="downArrow">
            <a:avLst>
              <a:gd name="adj1" fmla="val 50000"/>
              <a:gd name="adj2" fmla="val 5016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AutoShape 15"/>
          <p:cNvSpPr>
            <a:spLocks noChangeArrowheads="1"/>
          </p:cNvSpPr>
          <p:nvPr/>
        </p:nvSpPr>
        <p:spPr bwMode="auto">
          <a:xfrm rot="7800000">
            <a:off x="9500394" y="5568156"/>
            <a:ext cx="485775" cy="976313"/>
          </a:xfrm>
          <a:prstGeom prst="downArrow">
            <a:avLst>
              <a:gd name="adj1" fmla="val 50000"/>
              <a:gd name="adj2" fmla="val 5016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590800" y="368300"/>
            <a:ext cx="5965825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други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(dens molaris secundus inferior)</a:t>
            </a:r>
          </a:p>
        </p:txBody>
      </p:sp>
      <p:sp>
        <p:nvSpPr>
          <p:cNvPr id="33794" name="Rectangle 5"/>
          <p:cNvSpPr/>
          <p:nvPr/>
        </p:nvSpPr>
        <p:spPr>
          <a:xfrm>
            <a:off x="2438400" y="2057400"/>
            <a:ext cx="6019800" cy="29511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   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ТАБЕЛА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РАЗВОЈА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:  </a:t>
            </a:r>
          </a:p>
          <a:p>
            <a:pPr eaLnBrk="0" hangingPunct="0"/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 </a:t>
            </a:r>
            <a:r>
              <a:rPr lang="en-US" altLang="en-US" sz="1400" b="1" dirty="0">
                <a:latin typeface="Tahoma" pitchFamily="34" charset="0"/>
                <a:cs typeface="Tahoma" pitchFamily="34" charset="0"/>
              </a:rPr>
              <a:t>ПОЧЕТАК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 b="1" dirty="0">
                <a:latin typeface="Tahoma" pitchFamily="34" charset="0"/>
                <a:cs typeface="Tahoma" pitchFamily="34" charset="0"/>
              </a:rPr>
              <a:t>КАЛЦИФИКАЦИЈЕ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sr-Latn-CS" sz="14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             </a:t>
            </a:r>
            <a:r>
              <a:rPr lang="en-US" altLang="en-US" sz="14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     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2.5 – 3. 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ГОДИНА</a:t>
            </a:r>
            <a:r>
              <a:rPr lang="sr-Latn-CS" sz="14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  </a:t>
            </a:r>
          </a:p>
          <a:p>
            <a:pPr eaLnBrk="0" hangingPunct="0"/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 </a:t>
            </a:r>
            <a:r>
              <a:rPr lang="en-US" altLang="en-US" sz="1400" b="1" dirty="0">
                <a:latin typeface="Tahoma" pitchFamily="34" charset="0"/>
                <a:cs typeface="Tahoma" pitchFamily="34" charset="0"/>
              </a:rPr>
              <a:t>КОМПЛЕТНО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 b="1" dirty="0">
                <a:latin typeface="Tahoma" pitchFamily="34" charset="0"/>
                <a:cs typeface="Tahoma" pitchFamily="34" charset="0"/>
              </a:rPr>
              <a:t>ФОРМИРАНА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 b="1" dirty="0">
                <a:latin typeface="Tahoma" pitchFamily="34" charset="0"/>
                <a:cs typeface="Tahoma" pitchFamily="34" charset="0"/>
              </a:rPr>
              <a:t>КРУНА</a:t>
            </a:r>
            <a:r>
              <a:rPr lang="sr-Latn-CS" sz="14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      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  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   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7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–   8. 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ГОДИНА</a:t>
            </a:r>
            <a:r>
              <a:rPr lang="sr-Latn-CS" sz="14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eaLnBrk="0" hangingPunct="0"/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</a:t>
            </a:r>
            <a:r>
              <a:rPr lang="en-US" altLang="en-US" sz="1400" b="1" dirty="0">
                <a:latin typeface="Tahoma" pitchFamily="34" charset="0"/>
                <a:cs typeface="Tahoma" pitchFamily="34" charset="0"/>
              </a:rPr>
              <a:t> ЕРУПЦИЈА</a:t>
            </a:r>
            <a:r>
              <a:rPr lang="sr-Latn-CS" sz="14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	                                  </a:t>
            </a:r>
            <a:r>
              <a:rPr lang="en-US" altLang="en-US" sz="14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   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11</a:t>
            </a:r>
            <a:r>
              <a:rPr lang="en-US" alt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–  13. 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ГОДИНА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Latn-CS" sz="14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 </a:t>
            </a:r>
          </a:p>
          <a:p>
            <a:pPr eaLnBrk="0" hangingPunct="0"/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</a:t>
            </a:r>
            <a:r>
              <a:rPr lang="en-US" altLang="en-US" sz="1400" b="1" dirty="0">
                <a:latin typeface="Tahoma" pitchFamily="34" charset="0"/>
                <a:cs typeface="Tahoma" pitchFamily="34" charset="0"/>
              </a:rPr>
              <a:t> ЗАВРШЕН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 b="1" dirty="0">
                <a:latin typeface="Tahoma" pitchFamily="34" charset="0"/>
                <a:cs typeface="Tahoma" pitchFamily="34" charset="0"/>
              </a:rPr>
              <a:t>РАСТ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 b="1" dirty="0">
                <a:latin typeface="Tahoma" pitchFamily="34" charset="0"/>
                <a:cs typeface="Tahoma" pitchFamily="34" charset="0"/>
              </a:rPr>
              <a:t>КОРЕНА</a:t>
            </a:r>
            <a:r>
              <a:rPr lang="sr-Latn-CS" sz="14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                 </a:t>
            </a:r>
            <a:r>
              <a:rPr lang="en-US" altLang="en-US" sz="14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Latn-CS" sz="14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      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14</a:t>
            </a:r>
            <a:r>
              <a:rPr lang="en-US" alt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–  15. 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ГОДИНА</a:t>
            </a:r>
            <a:endParaRPr lang="sr-Latn-CS" sz="1400" b="1" dirty="0">
              <a:solidFill>
                <a:srgbClr val="2F5597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/>
            <a:endParaRPr lang="en-US" altLang="en-US" sz="1400" b="1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/>
            <a:endParaRPr lang="en-US" altLang="en-US" sz="1400" b="1" dirty="0">
              <a:solidFill>
                <a:srgbClr val="2F5597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ДИМЕНЗИЈЕ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СТАЛНОГ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ДОЊЕГ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II М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eaLnBrk="0" hangingPunct="0"/>
            <a:endParaRPr lang="sr-Latn-CS" sz="1400" b="1" dirty="0">
              <a:solidFill>
                <a:schemeClr val="folHlink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400" b="1" dirty="0">
                <a:latin typeface="Tahoma" pitchFamily="34" charset="0"/>
                <a:cs typeface="Tahoma" pitchFamily="34" charset="0"/>
              </a:rPr>
              <a:t>      </a:t>
            </a:r>
            <a:r>
              <a:rPr lang="en-US" altLang="en-US" sz="1400" b="1" dirty="0">
                <a:latin typeface="Tahoma" pitchFamily="34" charset="0"/>
                <a:cs typeface="Tahoma" pitchFamily="34" charset="0"/>
              </a:rPr>
              <a:t>МД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           </a:t>
            </a:r>
            <a:r>
              <a:rPr lang="sr-Cyrl-RS" sz="1400" b="1" dirty="0">
                <a:latin typeface="Tahoma" pitchFamily="34" charset="0"/>
                <a:cs typeface="Tahoma" pitchFamily="34" charset="0"/>
              </a:rPr>
              <a:t>БО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    </a:t>
            </a:r>
            <a:r>
              <a:rPr lang="sr-Cyrl-RS" sz="1400" b="1" dirty="0">
                <a:latin typeface="Tahoma" pitchFamily="34" charset="0"/>
                <a:cs typeface="Tahoma" pitchFamily="34" charset="0"/>
              </a:rPr>
              <a:t>   </a:t>
            </a:r>
            <a:r>
              <a:rPr lang="en-US" altLang="en-US" sz="1400" b="1" dirty="0" err="1">
                <a:latin typeface="Tahoma" pitchFamily="34" charset="0"/>
                <a:cs typeface="Tahoma" pitchFamily="34" charset="0"/>
              </a:rPr>
              <a:t>висина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   </a:t>
            </a:r>
            <a:r>
              <a:rPr lang="en-US" altLang="en-US" sz="1400" b="1" dirty="0" err="1">
                <a:latin typeface="Tahoma" pitchFamily="34" charset="0"/>
                <a:cs typeface="Tahoma" pitchFamily="34" charset="0"/>
              </a:rPr>
              <a:t>дужина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   </a:t>
            </a:r>
            <a:r>
              <a:rPr lang="en-US" altLang="en-US" sz="1400" b="1" dirty="0" err="1">
                <a:latin typeface="Tahoma" pitchFamily="34" charset="0"/>
                <a:cs typeface="Tahoma" pitchFamily="34" charset="0"/>
              </a:rPr>
              <a:t>укупна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                      </a:t>
            </a:r>
          </a:p>
          <a:p>
            <a:pPr eaLnBrk="0" hangingPunct="0"/>
            <a:r>
              <a:rPr lang="sr-Latn-CS" sz="1400" b="1" dirty="0">
                <a:latin typeface="Tahoma" pitchFamily="34" charset="0"/>
                <a:cs typeface="Tahoma" pitchFamily="34" charset="0"/>
              </a:rPr>
              <a:t>     </a:t>
            </a:r>
            <a:r>
              <a:rPr lang="en-US" altLang="en-US" sz="1400" b="1" dirty="0" err="1">
                <a:latin typeface="Tahoma" pitchFamily="34" charset="0"/>
                <a:cs typeface="Tahoma" pitchFamily="34" charset="0"/>
              </a:rPr>
              <a:t>ширина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   </a:t>
            </a:r>
            <a:r>
              <a:rPr lang="en-US" altLang="en-US" sz="1400" b="1" dirty="0" err="1">
                <a:latin typeface="Tahoma" pitchFamily="34" charset="0"/>
                <a:cs typeface="Tahoma" pitchFamily="34" charset="0"/>
              </a:rPr>
              <a:t>ширина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 </a:t>
            </a:r>
            <a:r>
              <a:rPr lang="en-US" altLang="en-US" sz="1400" b="1" dirty="0" err="1">
                <a:latin typeface="Tahoma" pitchFamily="34" charset="0"/>
                <a:cs typeface="Tahoma" pitchFamily="34" charset="0"/>
              </a:rPr>
              <a:t>круне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    </a:t>
            </a:r>
            <a:r>
              <a:rPr lang="en-US" altLang="en-US" sz="1400" b="1" dirty="0" err="1">
                <a:latin typeface="Tahoma" pitchFamily="34" charset="0"/>
                <a:cs typeface="Tahoma" pitchFamily="34" charset="0"/>
              </a:rPr>
              <a:t>корена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   </a:t>
            </a:r>
            <a:r>
              <a:rPr lang="en-US" altLang="en-US" sz="1400" b="1" dirty="0" err="1">
                <a:latin typeface="Tahoma" pitchFamily="34" charset="0"/>
                <a:cs typeface="Tahoma" pitchFamily="34" charset="0"/>
              </a:rPr>
              <a:t>дужина</a:t>
            </a:r>
            <a:r>
              <a:rPr lang="en-US" altLang="en-US" sz="1400" b="1" dirty="0">
                <a:latin typeface="Tahoma" pitchFamily="34" charset="0"/>
                <a:cs typeface="Tahoma" pitchFamily="34" charset="0"/>
              </a:rPr>
              <a:t>       </a:t>
            </a:r>
            <a:endParaRPr lang="sr-Latn-CS" sz="1400" b="1" dirty="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400" b="1" dirty="0">
                <a:latin typeface="Tahoma" pitchFamily="34" charset="0"/>
                <a:cs typeface="Tahoma" pitchFamily="34" charset="0"/>
              </a:rPr>
              <a:t>    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 10.5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   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          10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.0 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            7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0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 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            12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0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              19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0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</a:pPr>
            <a:endParaRPr lang="sr-Latn-CS" sz="1400" b="1" dirty="0">
              <a:solidFill>
                <a:srgbClr val="2F5597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2771" name="Picture 6" descr="8,103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5038" y="4957763"/>
            <a:ext cx="4652962" cy="1900237"/>
          </a:xfrm>
          <a:prstGeom prst="rect">
            <a:avLst/>
          </a:prstGeom>
          <a:noFill/>
          <a:ln w="12700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32772" name="AutoShape 15"/>
          <p:cNvSpPr>
            <a:spLocks noChangeArrowheads="1"/>
          </p:cNvSpPr>
          <p:nvPr/>
        </p:nvSpPr>
        <p:spPr bwMode="auto">
          <a:xfrm rot="9240000">
            <a:off x="7419975" y="6192838"/>
            <a:ext cx="306388" cy="615950"/>
          </a:xfrm>
          <a:prstGeom prst="downArrow">
            <a:avLst>
              <a:gd name="adj1" fmla="val 50000"/>
              <a:gd name="adj2" fmla="val 5017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2773" name="AutoShape 15"/>
          <p:cNvSpPr>
            <a:spLocks noChangeArrowheads="1"/>
          </p:cNvSpPr>
          <p:nvPr/>
        </p:nvSpPr>
        <p:spPr bwMode="auto">
          <a:xfrm rot="9180000">
            <a:off x="10258425" y="6208713"/>
            <a:ext cx="304800" cy="614362"/>
          </a:xfrm>
          <a:prstGeom prst="downArrow">
            <a:avLst>
              <a:gd name="adj1" fmla="val 50000"/>
              <a:gd name="adj2" fmla="val 5030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76200"/>
            <a:ext cx="7543800" cy="1431925"/>
          </a:xfrm>
        </p:spPr>
        <p:txBody>
          <a:bodyPr/>
          <a:lstStyle/>
          <a:p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alt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друг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endParaRPr lang="en-US" sz="4000">
              <a:solidFill>
                <a:srgbClr val="2F5597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150" y="1327150"/>
            <a:ext cx="8305800" cy="4059238"/>
          </a:xfrm>
        </p:spPr>
        <p:txBody>
          <a:bodyPr/>
          <a:lstStyle/>
          <a:p>
            <a:r>
              <a:rPr lang="en-US" sz="2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Букални аспект</a:t>
            </a:r>
          </a:p>
          <a:p>
            <a:endParaRPr lang="en-US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Четири атрибута типа га карактеришу и носиоци су главних разлика у поређењу са доњим првим моларом: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а) мањи је у свим димензијама од првог</a:t>
            </a:r>
          </a:p>
          <a:p>
            <a:pPr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б) одсуство дисталне квржице-оклузални профил формирају две главне</a:t>
            </a:r>
          </a:p>
          <a:p>
            <a:pPr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квржице –МБ и ДБ</a:t>
            </a:r>
          </a:p>
          <a:p>
            <a:pPr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в) одсуство дистобукалне бразде – </a:t>
            </a:r>
            <a:r>
              <a:rPr lang="en-GB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fissura bucalis</a:t>
            </a: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маркира букалну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површину</a:t>
            </a:r>
          </a:p>
          <a:p>
            <a:pPr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г) коренске гране мање су дивергентне и показују већи степен дисталне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инклинације</a:t>
            </a:r>
          </a:p>
          <a:p>
            <a:endParaRPr lang="en-US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379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34450" y="3038475"/>
            <a:ext cx="2774950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 Box 1"/>
          <p:cNvSpPr txBox="1">
            <a:spLocks noChangeArrowheads="1"/>
          </p:cNvSpPr>
          <p:nvPr/>
        </p:nvSpPr>
        <p:spPr bwMode="auto">
          <a:xfrm>
            <a:off x="9056688" y="5056188"/>
            <a:ext cx="815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  <a:cs typeface="Arial" pitchFamily="34" charset="0"/>
              </a:rPr>
              <a:t>доњи леви</a:t>
            </a: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0"/>
            <a:ext cx="7543800" cy="1431925"/>
          </a:xfrm>
        </p:spPr>
        <p:txBody>
          <a:bodyPr/>
          <a:lstStyle/>
          <a:p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alt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друг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endParaRPr lang="en-US" sz="4000">
              <a:solidFill>
                <a:srgbClr val="2F5597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2313" y="1630363"/>
            <a:ext cx="8183562" cy="4187825"/>
          </a:xfrm>
        </p:spPr>
        <p:txBody>
          <a:bodyPr/>
          <a:lstStyle/>
          <a:p>
            <a:r>
              <a:rPr lang="en-US" sz="2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Лингвални аспект</a:t>
            </a:r>
            <a:endParaRPr lang="en-US" sz="2000">
              <a:solidFill>
                <a:srgbClr val="2F559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n-US" sz="180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Карактеришу га следећа типска обележја:</a:t>
            </a:r>
          </a:p>
          <a:p>
            <a:pPr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а) круна му је краћа у ОЦ правцу</a:t>
            </a:r>
          </a:p>
          <a:p>
            <a:pPr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б) проксимални профили показују једва приметну цервикалну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  конвергенцију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в) мезијална и дистална површина мање су видљиве са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  лингвалног аспекта</a:t>
            </a:r>
          </a:p>
          <a:p>
            <a:pPr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г) корени показују већи степен дисталне ангулације</a:t>
            </a:r>
          </a:p>
        </p:txBody>
      </p:sp>
      <p:pic>
        <p:nvPicPr>
          <p:cNvPr id="3481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94800" y="3557588"/>
            <a:ext cx="2674938" cy="19558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4820" name="Text Box 1"/>
          <p:cNvSpPr txBox="1">
            <a:spLocks noChangeArrowheads="1"/>
          </p:cNvSpPr>
          <p:nvPr/>
        </p:nvSpPr>
        <p:spPr bwMode="auto">
          <a:xfrm>
            <a:off x="9194800" y="5513388"/>
            <a:ext cx="815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  <a:cs typeface="Arial" pitchFamily="34" charset="0"/>
              </a:rPr>
              <a:t>доњи леви</a:t>
            </a: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0"/>
            <a:ext cx="7543800" cy="1431925"/>
          </a:xfrm>
        </p:spPr>
        <p:txBody>
          <a:bodyPr/>
          <a:lstStyle/>
          <a:p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alt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друг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endParaRPr lang="en-US" sz="4000">
              <a:solidFill>
                <a:srgbClr val="2F5597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4400" y="2209800"/>
            <a:ext cx="7950200" cy="1849438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en-US" sz="2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Мезијални аспект</a:t>
            </a:r>
          </a:p>
          <a:p>
            <a:pPr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>
              <a:buFont typeface="Arial" pitchFamily="34" charset="0"/>
              <a:buNone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Контуре мезијалне површине  и њене карактеристике су идентичне са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аналогним структурама доњег првог молара</a:t>
            </a:r>
          </a:p>
        </p:txBody>
      </p:sp>
      <p:pic>
        <p:nvPicPr>
          <p:cNvPr id="3584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3841750"/>
            <a:ext cx="2798763" cy="215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Text Box 1"/>
          <p:cNvSpPr txBox="1">
            <a:spLocks noChangeArrowheads="1"/>
          </p:cNvSpPr>
          <p:nvPr/>
        </p:nvSpPr>
        <p:spPr bwMode="auto">
          <a:xfrm>
            <a:off x="4495800" y="6096000"/>
            <a:ext cx="15335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  <a:cs typeface="Arial" pitchFamily="34" charset="0"/>
              </a:rPr>
              <a:t>доњи леви - мезијално</a:t>
            </a: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0"/>
            <a:ext cx="8077200" cy="1508125"/>
          </a:xfrm>
        </p:spPr>
        <p:txBody>
          <a:bodyPr/>
          <a:lstStyle/>
          <a:p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alt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друг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endParaRPr lang="en-US" sz="4000">
              <a:solidFill>
                <a:srgbClr val="2F5597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327150"/>
            <a:ext cx="8382000" cy="4333875"/>
          </a:xfrm>
        </p:spPr>
        <p:txBody>
          <a:bodyPr/>
          <a:lstStyle/>
          <a:p>
            <a:r>
              <a:rPr lang="en-US" sz="2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Дистални аспект</a:t>
            </a:r>
          </a:p>
          <a:p>
            <a:endParaRPr lang="en-US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Обележја су јединствена за доњи други молар:</a:t>
            </a:r>
          </a:p>
          <a:p>
            <a:pPr>
              <a:buFont typeface="Arial" pitchFamily="34" charset="0"/>
              <a:buNone/>
            </a:pP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а) не постоји дистална квржица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б) дистална и мезијална површина скоро исте величине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в) мањи део букалне површине се види са дисталног аспекта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г) дистални корен је приметно ужи буко орално и завршава се оштрим</a:t>
            </a:r>
            <a:b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апексом</a:t>
            </a:r>
          </a:p>
        </p:txBody>
      </p:sp>
      <p:pic>
        <p:nvPicPr>
          <p:cNvPr id="3686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971925"/>
            <a:ext cx="2674938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Text Box 1"/>
          <p:cNvSpPr txBox="1">
            <a:spLocks noChangeArrowheads="1"/>
          </p:cNvSpPr>
          <p:nvPr/>
        </p:nvSpPr>
        <p:spPr bwMode="auto">
          <a:xfrm>
            <a:off x="4495800" y="6246813"/>
            <a:ext cx="1479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  <a:cs typeface="Arial" pitchFamily="34" charset="0"/>
              </a:rPr>
              <a:t>доњи леви - дистално</a:t>
            </a: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819400" y="457200"/>
            <a:ext cx="5965825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други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(dens molaris secundus inferior)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3863975" y="1628775"/>
            <a:ext cx="3614738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ОКЛУЗАЛНИ</a:t>
            </a:r>
            <a:r>
              <a:rPr lang="sr-Latn-CS" sz="2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2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АСПЕКТ</a:t>
            </a:r>
          </a:p>
        </p:txBody>
      </p:sp>
      <p:sp>
        <p:nvSpPr>
          <p:cNvPr id="38915" name="Rectangle 6"/>
          <p:cNvSpPr/>
          <p:nvPr/>
        </p:nvSpPr>
        <p:spPr>
          <a:xfrm>
            <a:off x="1992313" y="2276475"/>
            <a:ext cx="5257800" cy="33845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en-US">
                <a:latin typeface="Tahoma" pitchFamily="34" charset="0"/>
                <a:cs typeface="Tahoma" pitchFamily="34" charset="0"/>
              </a:rPr>
              <a:t> КОНТУРА</a:t>
            </a:r>
            <a:r>
              <a:rPr lang="en-US" altLang="en-US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СОП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 ЈЕ </a:t>
            </a:r>
            <a:r>
              <a:rPr lang="en-US" altLang="en-US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ПРАВОУГАОНОГ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ОБЛИКА</a:t>
            </a:r>
          </a:p>
          <a:p>
            <a:pPr eaLnBrk="0" hangingPunct="0"/>
            <a:r>
              <a:rPr lang="sr-Latn-CS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 </a:t>
            </a:r>
          </a:p>
          <a:p>
            <a:pPr eaLnBrk="0" hangingPunct="0"/>
            <a:r>
              <a:rPr lang="sr-Latn-CS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Latn-CS">
                <a:latin typeface="Tahoma" pitchFamily="34" charset="0"/>
                <a:cs typeface="Tahoma" pitchFamily="34" charset="0"/>
              </a:rPr>
              <a:t> </a:t>
            </a:r>
            <a:r>
              <a:rPr lang="en-US" altLang="sr-Latn-CS">
                <a:latin typeface="Tahoma" pitchFamily="34" charset="0"/>
                <a:cs typeface="Tahoma" pitchFamily="34" charset="0"/>
              </a:rPr>
              <a:t>*  букални профил:</a:t>
            </a:r>
          </a:p>
          <a:p>
            <a:pPr eaLnBrk="0" hangingPunct="0"/>
            <a:r>
              <a:rPr lang="en-US" altLang="sr-Latn-CS">
                <a:latin typeface="Tahoma" pitchFamily="34" charset="0"/>
                <a:cs typeface="Tahoma" pitchFamily="34" charset="0"/>
              </a:rPr>
              <a:t>        -  у једној равни</a:t>
            </a:r>
          </a:p>
          <a:p>
            <a:pPr eaLnBrk="0" hangingPunct="0"/>
            <a:r>
              <a:rPr lang="en-US" altLang="sr-Latn-CS">
                <a:latin typeface="Tahoma" pitchFamily="34" charset="0"/>
                <a:cs typeface="Tahoma" pitchFamily="34" charset="0"/>
              </a:rPr>
              <a:t>  *  лингвални профил:</a:t>
            </a:r>
          </a:p>
          <a:p>
            <a:pPr eaLnBrk="0" hangingPunct="0"/>
            <a:r>
              <a:rPr lang="en-US" altLang="sr-Latn-CS">
                <a:latin typeface="Tahoma" pitchFamily="34" charset="0"/>
                <a:cs typeface="Tahoma" pitchFamily="34" charset="0"/>
              </a:rPr>
              <a:t>        - исте сагиталне дужине као и букални</a:t>
            </a:r>
          </a:p>
          <a:p>
            <a:pPr eaLnBrk="0" hangingPunct="0"/>
            <a:r>
              <a:rPr lang="en-US" altLang="sr-Latn-CS">
                <a:latin typeface="Tahoma" pitchFamily="34" charset="0"/>
                <a:cs typeface="Tahoma" pitchFamily="34" charset="0"/>
              </a:rPr>
              <a:t>  * проксимални профили:</a:t>
            </a:r>
          </a:p>
          <a:p>
            <a:pPr eaLnBrk="0" hangingPunct="0"/>
            <a:r>
              <a:rPr lang="en-US" altLang="sr-Latn-CS">
                <a:latin typeface="Tahoma" pitchFamily="34" charset="0"/>
                <a:cs typeface="Tahoma" pitchFamily="34" charset="0"/>
              </a:rPr>
              <a:t>        - сличне буко-оралне ширине</a:t>
            </a:r>
          </a:p>
          <a:p>
            <a:pPr eaLnBrk="0" hangingPunct="0"/>
            <a:endParaRPr lang="en-US" altLang="sr-Latn-CS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en-US" altLang="sr-Latn-CS">
                <a:latin typeface="Tahoma" pitchFamily="34" charset="0"/>
                <a:cs typeface="Tahoma" pitchFamily="34" charset="0"/>
              </a:rPr>
              <a:t>- Букална развојна бразда дели букалну</a:t>
            </a:r>
            <a:br>
              <a:rPr lang="en-US" altLang="sr-Latn-CS">
                <a:latin typeface="Tahoma" pitchFamily="34" charset="0"/>
                <a:cs typeface="Tahoma" pitchFamily="34" charset="0"/>
              </a:rPr>
            </a:br>
            <a:r>
              <a:rPr lang="en-US" altLang="sr-Latn-CS">
                <a:latin typeface="Tahoma" pitchFamily="34" charset="0"/>
                <a:cs typeface="Tahoma" pitchFamily="34" charset="0"/>
              </a:rPr>
              <a:t>  површину на две половине</a:t>
            </a:r>
          </a:p>
          <a:p>
            <a:pPr eaLnBrk="0" hangingPunct="0"/>
            <a:endParaRPr lang="en-US" altLang="sr-Latn-CS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7892" name="Picture 7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/>
          <a:stretch>
            <a:fillRect/>
          </a:stretch>
        </p:blipFill>
        <p:spPr bwMode="auto">
          <a:xfrm>
            <a:off x="7391400" y="2667000"/>
            <a:ext cx="3276600" cy="14509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7467600" y="2819400"/>
            <a:ext cx="1371600" cy="11430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</a:ln>
          <a:effectLst/>
        </p:spPr>
        <p:txBody>
          <a:bodyPr wrap="none" anchor="ctr"/>
          <a:lstStyle/>
          <a:p>
            <a:endParaRPr lang="bs-Latn-BA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789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86800" y="4724400"/>
            <a:ext cx="19812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7" name="Freeform 11"/>
          <p:cNvSpPr/>
          <p:nvPr/>
        </p:nvSpPr>
        <p:spPr bwMode="auto">
          <a:xfrm>
            <a:off x="9144000" y="4953000"/>
            <a:ext cx="1268413" cy="1017588"/>
          </a:xfrm>
          <a:custGeom>
            <a:avLst/>
            <a:gdLst/>
            <a:ahLst/>
            <a:cxnLst>
              <a:cxn ang="0">
                <a:pos x="389" y="12"/>
              </a:cxn>
              <a:cxn ang="0">
                <a:pos x="389" y="334"/>
              </a:cxn>
              <a:cxn ang="0">
                <a:pos x="305" y="317"/>
              </a:cxn>
              <a:cxn ang="0">
                <a:pos x="203" y="258"/>
              </a:cxn>
              <a:cxn ang="0">
                <a:pos x="135" y="215"/>
              </a:cxn>
              <a:cxn ang="0">
                <a:pos x="110" y="198"/>
              </a:cxn>
              <a:cxn ang="0">
                <a:pos x="59" y="181"/>
              </a:cxn>
              <a:cxn ang="0">
                <a:pos x="0" y="190"/>
              </a:cxn>
              <a:cxn ang="0">
                <a:pos x="101" y="224"/>
              </a:cxn>
              <a:cxn ang="0">
                <a:pos x="229" y="292"/>
              </a:cxn>
              <a:cxn ang="0">
                <a:pos x="305" y="317"/>
              </a:cxn>
              <a:cxn ang="0">
                <a:pos x="330" y="325"/>
              </a:cxn>
              <a:cxn ang="0">
                <a:pos x="364" y="368"/>
              </a:cxn>
              <a:cxn ang="0">
                <a:pos x="339" y="376"/>
              </a:cxn>
              <a:cxn ang="0">
                <a:pos x="322" y="402"/>
              </a:cxn>
              <a:cxn ang="0">
                <a:pos x="296" y="419"/>
              </a:cxn>
              <a:cxn ang="0">
                <a:pos x="262" y="469"/>
              </a:cxn>
              <a:cxn ang="0">
                <a:pos x="245" y="495"/>
              </a:cxn>
              <a:cxn ang="0">
                <a:pos x="203" y="596"/>
              </a:cxn>
              <a:cxn ang="0">
                <a:pos x="212" y="630"/>
              </a:cxn>
              <a:cxn ang="0">
                <a:pos x="254" y="563"/>
              </a:cxn>
              <a:cxn ang="0">
                <a:pos x="356" y="402"/>
              </a:cxn>
              <a:cxn ang="0">
                <a:pos x="398" y="368"/>
              </a:cxn>
              <a:cxn ang="0">
                <a:pos x="533" y="419"/>
              </a:cxn>
              <a:cxn ang="0">
                <a:pos x="745" y="478"/>
              </a:cxn>
              <a:cxn ang="0">
                <a:pos x="779" y="469"/>
              </a:cxn>
              <a:cxn ang="0">
                <a:pos x="720" y="427"/>
              </a:cxn>
              <a:cxn ang="0">
                <a:pos x="550" y="393"/>
              </a:cxn>
              <a:cxn ang="0">
                <a:pos x="423" y="334"/>
              </a:cxn>
              <a:cxn ang="0">
                <a:pos x="415" y="283"/>
              </a:cxn>
              <a:cxn ang="0">
                <a:pos x="432" y="232"/>
              </a:cxn>
              <a:cxn ang="0">
                <a:pos x="423" y="105"/>
              </a:cxn>
              <a:cxn ang="0">
                <a:pos x="415" y="29"/>
              </a:cxn>
              <a:cxn ang="0">
                <a:pos x="406" y="4"/>
              </a:cxn>
              <a:cxn ang="0">
                <a:pos x="381" y="12"/>
              </a:cxn>
              <a:cxn ang="0">
                <a:pos x="389" y="12"/>
              </a:cxn>
            </a:cxnLst>
            <a:rect l="0" t="0" r="r" b="b"/>
            <a:pathLst>
              <a:path w="799" h="641">
                <a:moveTo>
                  <a:pt x="389" y="12"/>
                </a:moveTo>
                <a:cubicBezTo>
                  <a:pt x="425" y="111"/>
                  <a:pt x="407" y="232"/>
                  <a:pt x="389" y="334"/>
                </a:cubicBezTo>
                <a:cubicBezTo>
                  <a:pt x="379" y="333"/>
                  <a:pt x="323" y="327"/>
                  <a:pt x="305" y="317"/>
                </a:cubicBezTo>
                <a:cubicBezTo>
                  <a:pt x="266" y="296"/>
                  <a:pt x="244" y="271"/>
                  <a:pt x="203" y="258"/>
                </a:cubicBezTo>
                <a:cubicBezTo>
                  <a:pt x="176" y="217"/>
                  <a:pt x="196" y="235"/>
                  <a:pt x="135" y="215"/>
                </a:cubicBezTo>
                <a:cubicBezTo>
                  <a:pt x="125" y="212"/>
                  <a:pt x="119" y="202"/>
                  <a:pt x="110" y="198"/>
                </a:cubicBezTo>
                <a:cubicBezTo>
                  <a:pt x="94" y="191"/>
                  <a:pt x="59" y="181"/>
                  <a:pt x="59" y="181"/>
                </a:cubicBezTo>
                <a:cubicBezTo>
                  <a:pt x="32" y="141"/>
                  <a:pt x="14" y="143"/>
                  <a:pt x="0" y="190"/>
                </a:cubicBezTo>
                <a:cubicBezTo>
                  <a:pt x="28" y="199"/>
                  <a:pt x="73" y="208"/>
                  <a:pt x="101" y="224"/>
                </a:cubicBezTo>
                <a:cubicBezTo>
                  <a:pt x="145" y="249"/>
                  <a:pt x="183" y="272"/>
                  <a:pt x="229" y="292"/>
                </a:cubicBezTo>
                <a:cubicBezTo>
                  <a:pt x="253" y="303"/>
                  <a:pt x="280" y="309"/>
                  <a:pt x="305" y="317"/>
                </a:cubicBezTo>
                <a:cubicBezTo>
                  <a:pt x="313" y="320"/>
                  <a:pt x="330" y="325"/>
                  <a:pt x="330" y="325"/>
                </a:cubicBezTo>
                <a:cubicBezTo>
                  <a:pt x="339" y="331"/>
                  <a:pt x="375" y="346"/>
                  <a:pt x="364" y="368"/>
                </a:cubicBezTo>
                <a:cubicBezTo>
                  <a:pt x="360" y="376"/>
                  <a:pt x="347" y="373"/>
                  <a:pt x="339" y="376"/>
                </a:cubicBezTo>
                <a:cubicBezTo>
                  <a:pt x="333" y="385"/>
                  <a:pt x="329" y="395"/>
                  <a:pt x="322" y="402"/>
                </a:cubicBezTo>
                <a:cubicBezTo>
                  <a:pt x="315" y="409"/>
                  <a:pt x="303" y="411"/>
                  <a:pt x="296" y="419"/>
                </a:cubicBezTo>
                <a:cubicBezTo>
                  <a:pt x="283" y="434"/>
                  <a:pt x="273" y="452"/>
                  <a:pt x="262" y="469"/>
                </a:cubicBezTo>
                <a:cubicBezTo>
                  <a:pt x="256" y="478"/>
                  <a:pt x="245" y="495"/>
                  <a:pt x="245" y="495"/>
                </a:cubicBezTo>
                <a:cubicBezTo>
                  <a:pt x="234" y="530"/>
                  <a:pt x="216" y="561"/>
                  <a:pt x="203" y="596"/>
                </a:cubicBezTo>
                <a:cubicBezTo>
                  <a:pt x="206" y="607"/>
                  <a:pt x="202" y="625"/>
                  <a:pt x="212" y="630"/>
                </a:cubicBezTo>
                <a:cubicBezTo>
                  <a:pt x="234" y="641"/>
                  <a:pt x="251" y="573"/>
                  <a:pt x="254" y="563"/>
                </a:cubicBezTo>
                <a:cubicBezTo>
                  <a:pt x="275" y="501"/>
                  <a:pt x="285" y="424"/>
                  <a:pt x="356" y="402"/>
                </a:cubicBezTo>
                <a:cubicBezTo>
                  <a:pt x="369" y="382"/>
                  <a:pt x="370" y="368"/>
                  <a:pt x="398" y="368"/>
                </a:cubicBezTo>
                <a:cubicBezTo>
                  <a:pt x="444" y="368"/>
                  <a:pt x="490" y="405"/>
                  <a:pt x="533" y="419"/>
                </a:cubicBezTo>
                <a:cubicBezTo>
                  <a:pt x="603" y="442"/>
                  <a:pt x="675" y="453"/>
                  <a:pt x="745" y="478"/>
                </a:cubicBezTo>
                <a:cubicBezTo>
                  <a:pt x="756" y="475"/>
                  <a:pt x="772" y="478"/>
                  <a:pt x="779" y="469"/>
                </a:cubicBezTo>
                <a:cubicBezTo>
                  <a:pt x="799" y="443"/>
                  <a:pt x="729" y="430"/>
                  <a:pt x="720" y="427"/>
                </a:cubicBezTo>
                <a:cubicBezTo>
                  <a:pt x="661" y="410"/>
                  <a:pt x="613" y="400"/>
                  <a:pt x="550" y="393"/>
                </a:cubicBezTo>
                <a:cubicBezTo>
                  <a:pt x="505" y="379"/>
                  <a:pt x="468" y="348"/>
                  <a:pt x="423" y="334"/>
                </a:cubicBezTo>
                <a:cubicBezTo>
                  <a:pt x="401" y="300"/>
                  <a:pt x="403" y="318"/>
                  <a:pt x="415" y="283"/>
                </a:cubicBezTo>
                <a:cubicBezTo>
                  <a:pt x="421" y="266"/>
                  <a:pt x="432" y="232"/>
                  <a:pt x="432" y="232"/>
                </a:cubicBezTo>
                <a:cubicBezTo>
                  <a:pt x="417" y="176"/>
                  <a:pt x="415" y="170"/>
                  <a:pt x="423" y="105"/>
                </a:cubicBezTo>
                <a:cubicBezTo>
                  <a:pt x="420" y="80"/>
                  <a:pt x="419" y="54"/>
                  <a:pt x="415" y="29"/>
                </a:cubicBezTo>
                <a:cubicBezTo>
                  <a:pt x="414" y="20"/>
                  <a:pt x="414" y="8"/>
                  <a:pt x="406" y="4"/>
                </a:cubicBezTo>
                <a:cubicBezTo>
                  <a:pt x="398" y="0"/>
                  <a:pt x="389" y="8"/>
                  <a:pt x="381" y="12"/>
                </a:cubicBezTo>
                <a:cubicBezTo>
                  <a:pt x="379" y="13"/>
                  <a:pt x="386" y="12"/>
                  <a:pt x="389" y="12"/>
                </a:cubicBezTo>
                <a:close/>
              </a:path>
            </a:pathLst>
          </a:custGeom>
          <a:noFill/>
          <a:ln w="31750" cap="flat">
            <a:solidFill>
              <a:srgbClr val="FF3300"/>
            </a:solidFill>
            <a:prstDash val="sysDot"/>
            <a:round/>
          </a:ln>
          <a:effectLst/>
        </p:spPr>
        <p:txBody>
          <a:bodyPr/>
          <a:lstStyle/>
          <a:p>
            <a:pPr eaLnBrk="0" hangingPunct="0"/>
            <a:endParaRPr lang="bs-Latn-BA" altLang="en-U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819400" y="457200"/>
            <a:ext cx="5965825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други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(dens molaris secundus inferior)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4191000" y="1612900"/>
            <a:ext cx="3614738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ОКЛУЗАЛНИ</a:t>
            </a:r>
            <a:r>
              <a:rPr lang="sr-Latn-CS" sz="2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2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АСПЕКТ</a:t>
            </a:r>
          </a:p>
        </p:txBody>
      </p:sp>
      <p:sp>
        <p:nvSpPr>
          <p:cNvPr id="39939" name="Rectangle 6"/>
          <p:cNvSpPr/>
          <p:nvPr/>
        </p:nvSpPr>
        <p:spPr>
          <a:xfrm>
            <a:off x="1841500" y="2303463"/>
            <a:ext cx="8521700" cy="41465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eaLnBrk="0" hangingPunct="0"/>
            <a:endParaRPr lang="en-US" altLang="sr-Latn-CS" sz="140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altLang="en-US" sz="1400">
                <a:latin typeface="Tahoma" pitchFamily="34" charset="0"/>
                <a:cs typeface="Tahoma" pitchFamily="34" charset="0"/>
              </a:rPr>
              <a:t> КОНТУРА</a:t>
            </a:r>
            <a:r>
              <a:rPr lang="en-US" altLang="en-U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УОП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 ЈЕ </a:t>
            </a:r>
            <a:r>
              <a:rPr lang="en-US" altLang="en-U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ПРАВОУГАОНОГ</a:t>
            </a:r>
            <a:r>
              <a:rPr lang="en-US" altLang="en-US" sz="1400">
                <a:solidFill>
                  <a:srgbClr val="00FF99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ОБЛИКА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</a:p>
          <a:p>
            <a:pPr eaLnBrk="0" hangingPunct="0"/>
            <a:r>
              <a:rPr lang="en-US" altLang="sr-Latn-CS" sz="1400">
                <a:latin typeface="Tahoma" pitchFamily="34" charset="0"/>
                <a:cs typeface="Tahoma" pitchFamily="34" charset="0"/>
                <a:sym typeface="Arial" pitchFamily="34" charset="0"/>
              </a:rPr>
              <a:t>    - присутне 4 главне квржице (2 букалне (МБк и ДБк)</a:t>
            </a:r>
            <a:br>
              <a:rPr lang="en-US" altLang="sr-Latn-CS" sz="1400">
                <a:latin typeface="Tahoma" pitchFamily="34" charset="0"/>
                <a:cs typeface="Tahoma" pitchFamily="34" charset="0"/>
                <a:sym typeface="Arial" pitchFamily="34" charset="0"/>
              </a:rPr>
            </a:br>
            <a:r>
              <a:rPr lang="en-US" altLang="sr-Latn-CS" sz="1400">
                <a:latin typeface="Tahoma" pitchFamily="34" charset="0"/>
                <a:cs typeface="Tahoma" pitchFamily="34" charset="0"/>
                <a:sym typeface="Arial" pitchFamily="34" charset="0"/>
              </a:rPr>
              <a:t>      и 2 лингвалне (МЛк и ДЛк) приближно исте висине</a:t>
            </a:r>
            <a:br>
              <a:rPr lang="en-US" altLang="sr-Latn-CS" sz="1400">
                <a:latin typeface="Tahoma" pitchFamily="34" charset="0"/>
                <a:cs typeface="Tahoma" pitchFamily="34" charset="0"/>
                <a:sym typeface="Arial" pitchFamily="34" charset="0"/>
              </a:rPr>
            </a:br>
            <a:r>
              <a:rPr lang="en-US" altLang="sr-Latn-CS" sz="1400">
                <a:latin typeface="Tahoma" pitchFamily="34" charset="0"/>
                <a:cs typeface="Tahoma" pitchFamily="34" charset="0"/>
                <a:sym typeface="Arial" pitchFamily="34" charset="0"/>
              </a:rPr>
              <a:t>    - све главне квржице су функционалне</a:t>
            </a:r>
          </a:p>
          <a:p>
            <a:pPr eaLnBrk="0" hangingPunct="0"/>
            <a:r>
              <a:rPr lang="en-US" altLang="sr-Latn-CS" sz="1400">
                <a:latin typeface="Tahoma" pitchFamily="34" charset="0"/>
                <a:cs typeface="Tahoma" pitchFamily="34" charset="0"/>
                <a:sym typeface="Arial" pitchFamily="34" charset="0"/>
              </a:rPr>
              <a:t>    - букалне и лингвалне квржице проксимално повезују</a:t>
            </a:r>
            <a:br>
              <a:rPr lang="en-US" altLang="sr-Latn-CS" sz="1400">
                <a:latin typeface="Tahoma" pitchFamily="34" charset="0"/>
                <a:cs typeface="Tahoma" pitchFamily="34" charset="0"/>
                <a:sym typeface="Arial" pitchFamily="34" charset="0"/>
              </a:rPr>
            </a:br>
            <a:r>
              <a:rPr lang="en-US" altLang="sr-Latn-CS" sz="1400">
                <a:latin typeface="Tahoma" pitchFamily="34" charset="0"/>
                <a:cs typeface="Tahoma" pitchFamily="34" charset="0"/>
                <a:sym typeface="Arial" pitchFamily="34" charset="0"/>
              </a:rPr>
              <a:t>      мезијални и дистални маргинални гребен</a:t>
            </a:r>
            <a:endParaRPr lang="en-US" altLang="sr-Latn-CS" sz="1400">
              <a:solidFill>
                <a:srgbClr val="FFFF00"/>
              </a:solidFill>
              <a:latin typeface="Tahoma" pitchFamily="34" charset="0"/>
              <a:cs typeface="Tahoma" pitchFamily="34" charset="0"/>
              <a:sym typeface="Arial" pitchFamily="34" charset="0"/>
            </a:endParaRPr>
          </a:p>
          <a:p>
            <a:pPr eaLnBrk="0" hangingPunct="0"/>
            <a:r>
              <a:rPr lang="sr-Latn-CS" sz="1400">
                <a:latin typeface="Tahoma" pitchFamily="34" charset="0"/>
                <a:cs typeface="Tahoma" pitchFamily="34" charset="0"/>
              </a:rPr>
              <a:t>    </a:t>
            </a:r>
            <a:r>
              <a:rPr lang="en-US" altLang="sr-Latn-CS" sz="1400">
                <a:latin typeface="Tahoma" pitchFamily="34" charset="0"/>
                <a:cs typeface="Tahoma" pitchFamily="34" charset="0"/>
              </a:rPr>
              <a:t>- проксимални маргинални гребени благо конвергирају лингвално</a:t>
            </a:r>
          </a:p>
          <a:p>
            <a:pPr eaLnBrk="0" hangingPunct="0">
              <a:buFontTx/>
              <a:buChar char="•"/>
            </a:pPr>
            <a:endParaRPr lang="sr-Latn-CS" sz="140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altLang="en-U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ФИСУРНИ КОМПЛЕКС</a:t>
            </a:r>
            <a:r>
              <a:rPr lang="sr-Latn-CS" sz="140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:</a:t>
            </a:r>
          </a:p>
          <a:p>
            <a:pPr eaLnBrk="0" hangingPunct="0"/>
            <a:r>
              <a:rPr lang="en-US" altLang="en-US" sz="1400">
                <a:latin typeface="Tahoma" pitchFamily="34" charset="0"/>
                <a:cs typeface="Tahoma" pitchFamily="34" charset="0"/>
              </a:rPr>
              <a:t>БУКАЛНА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,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ЛИНГВАЛНА И ЦЕНТРАЛНА </a:t>
            </a:r>
            <a:endParaRPr lang="sr-Latn-CS" sz="14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en-US" altLang="en-US" sz="1400">
                <a:latin typeface="Tahoma" pitchFamily="34" charset="0"/>
                <a:cs typeface="Tahoma" pitchFamily="34" charset="0"/>
              </a:rPr>
              <a:t>БРАЗДА УКРШТАЈУ СЕ У ПРЕДЕЛУ 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</a:p>
          <a:p>
            <a:pPr eaLnBrk="0" hangingPunct="0"/>
            <a:r>
              <a:rPr lang="en-US" altLang="en-US" sz="1400">
                <a:latin typeface="Tahoma" pitchFamily="34" charset="0"/>
                <a:cs typeface="Tahoma" pitchFamily="34" charset="0"/>
              </a:rPr>
              <a:t>ЦЕНТРАЛНЕ ФОСЕ ФОРМИРАЈУЋИ тзв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.</a:t>
            </a:r>
          </a:p>
          <a:p>
            <a:pPr eaLnBrk="0" hangingPunct="0"/>
            <a:r>
              <a:rPr lang="en-US" altLang="en-US" sz="140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“+4” ОБРАЗАЦ</a:t>
            </a:r>
            <a:r>
              <a:rPr lang="sr-Latn-CS" sz="140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.</a:t>
            </a:r>
          </a:p>
          <a:p>
            <a:pPr eaLnBrk="0" hangingPunct="0"/>
            <a:endParaRPr lang="sr-Latn-CS" sz="1400">
              <a:solidFill>
                <a:schemeClr val="folHlink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en-US" altLang="sr-Latn-CS" sz="1400">
                <a:latin typeface="Tahoma" pitchFamily="34" charset="0"/>
                <a:cs typeface="Tahoma" pitchFamily="34" charset="0"/>
              </a:rPr>
              <a:t>- постоје и бројне суплементарне бразде</a:t>
            </a:r>
          </a:p>
          <a:p>
            <a:pPr eaLnBrk="0" hangingPunct="0"/>
            <a:endParaRPr lang="en-US" altLang="sr-Latn-CS" sz="14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en-US" altLang="sr-Latn-CS" sz="1400">
                <a:latin typeface="Tahoma" pitchFamily="34" charset="0"/>
                <a:cs typeface="Tahoma" pitchFamily="34" charset="0"/>
              </a:rPr>
              <a:t>- 3 главне квржице (МБк, ДБк и МЛк) формирају ТРИГОНИД, који је шири од ТАЛОНИДА</a:t>
            </a:r>
            <a:br>
              <a:rPr lang="en-US" altLang="sr-Latn-CS" sz="1400">
                <a:latin typeface="Tahoma" pitchFamily="34" charset="0"/>
                <a:cs typeface="Tahoma" pitchFamily="34" charset="0"/>
              </a:rPr>
            </a:br>
            <a:r>
              <a:rPr lang="en-US" altLang="sr-Latn-CS" sz="1400">
                <a:latin typeface="Tahoma" pitchFamily="34" charset="0"/>
                <a:cs typeface="Tahoma" pitchFamily="34" charset="0"/>
              </a:rPr>
              <a:t>   (супротно од доњег 1. молара</a:t>
            </a:r>
            <a:endParaRPr lang="en-US" altLang="en-US" sz="140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8916" name="Picture 7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/>
          <a:stretch>
            <a:fillRect/>
          </a:stretch>
        </p:blipFill>
        <p:spPr bwMode="auto">
          <a:xfrm>
            <a:off x="7391400" y="2438400"/>
            <a:ext cx="3276600" cy="14509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7467600" y="2590800"/>
            <a:ext cx="1371600" cy="11430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</a:ln>
          <a:effectLst/>
        </p:spPr>
        <p:txBody>
          <a:bodyPr wrap="none" anchor="ctr"/>
          <a:lstStyle/>
          <a:p>
            <a:endParaRPr lang="bs-Latn-BA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8918" name="Rectangle 9"/>
          <p:cNvSpPr>
            <a:spLocks noChangeArrowheads="1"/>
          </p:cNvSpPr>
          <p:nvPr/>
        </p:nvSpPr>
        <p:spPr bwMode="auto">
          <a:xfrm>
            <a:off x="6019800" y="4800600"/>
            <a:ext cx="4343400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Latn-CS" sz="1400">
                <a:latin typeface="Tahoma" pitchFamily="34" charset="0"/>
                <a:cs typeface="Tahoma" pitchFamily="34" charset="0"/>
              </a:rPr>
              <a:t>1.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Централн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a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фисура</a:t>
            </a:r>
            <a:endParaRPr lang="sr-Latn-CS" sz="14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400">
                <a:latin typeface="Tahoma" pitchFamily="34" charset="0"/>
                <a:cs typeface="Tahoma" pitchFamily="34" charset="0"/>
              </a:rPr>
              <a:t>2.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Букалн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a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бразд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a</a:t>
            </a:r>
          </a:p>
          <a:p>
            <a:pPr eaLnBrk="0" hangingPunct="0"/>
            <a:r>
              <a:rPr lang="sr-Latn-CS" sz="1400">
                <a:latin typeface="Tahoma" pitchFamily="34" charset="0"/>
                <a:cs typeface="Tahoma" pitchFamily="34" charset="0"/>
              </a:rPr>
              <a:t>3.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Лингвалн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a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бразд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a </a:t>
            </a:r>
          </a:p>
          <a:p>
            <a:pPr eaLnBrk="0" hangingPunct="0"/>
            <a:r>
              <a:rPr lang="sr-Latn-CS" sz="1400">
                <a:latin typeface="Tahoma" pitchFamily="34" charset="0"/>
                <a:cs typeface="Tahoma" pitchFamily="34" charset="0"/>
              </a:rPr>
              <a:t>4.Fosa triangularis distalis</a:t>
            </a:r>
          </a:p>
          <a:p>
            <a:pPr eaLnBrk="0" hangingPunct="0"/>
            <a:r>
              <a:rPr lang="sr-Latn-CS" sz="1400">
                <a:latin typeface="Tahoma" pitchFamily="34" charset="0"/>
                <a:cs typeface="Tahoma" pitchFamily="34" charset="0"/>
              </a:rPr>
              <a:t>5 Fosa triangularis mesialis</a:t>
            </a:r>
          </a:p>
          <a:p>
            <a:pPr eaLnBrk="0" hangingPunct="0">
              <a:spcBef>
                <a:spcPct val="50000"/>
              </a:spcBef>
            </a:pPr>
            <a:endParaRPr lang="sr-Latn-CS" sz="140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8919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86800" y="4276725"/>
            <a:ext cx="19812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7" name="Freeform 11"/>
          <p:cNvSpPr/>
          <p:nvPr/>
        </p:nvSpPr>
        <p:spPr bwMode="auto">
          <a:xfrm>
            <a:off x="9144000" y="4505325"/>
            <a:ext cx="1268413" cy="1017588"/>
          </a:xfrm>
          <a:custGeom>
            <a:avLst/>
            <a:gdLst/>
            <a:ahLst/>
            <a:cxnLst>
              <a:cxn ang="0">
                <a:pos x="389" y="12"/>
              </a:cxn>
              <a:cxn ang="0">
                <a:pos x="389" y="334"/>
              </a:cxn>
              <a:cxn ang="0">
                <a:pos x="305" y="317"/>
              </a:cxn>
              <a:cxn ang="0">
                <a:pos x="203" y="258"/>
              </a:cxn>
              <a:cxn ang="0">
                <a:pos x="135" y="215"/>
              </a:cxn>
              <a:cxn ang="0">
                <a:pos x="110" y="198"/>
              </a:cxn>
              <a:cxn ang="0">
                <a:pos x="59" y="181"/>
              </a:cxn>
              <a:cxn ang="0">
                <a:pos x="0" y="190"/>
              </a:cxn>
              <a:cxn ang="0">
                <a:pos x="101" y="224"/>
              </a:cxn>
              <a:cxn ang="0">
                <a:pos x="229" y="292"/>
              </a:cxn>
              <a:cxn ang="0">
                <a:pos x="305" y="317"/>
              </a:cxn>
              <a:cxn ang="0">
                <a:pos x="330" y="325"/>
              </a:cxn>
              <a:cxn ang="0">
                <a:pos x="364" y="368"/>
              </a:cxn>
              <a:cxn ang="0">
                <a:pos x="339" y="376"/>
              </a:cxn>
              <a:cxn ang="0">
                <a:pos x="322" y="402"/>
              </a:cxn>
              <a:cxn ang="0">
                <a:pos x="296" y="419"/>
              </a:cxn>
              <a:cxn ang="0">
                <a:pos x="262" y="469"/>
              </a:cxn>
              <a:cxn ang="0">
                <a:pos x="245" y="495"/>
              </a:cxn>
              <a:cxn ang="0">
                <a:pos x="203" y="596"/>
              </a:cxn>
              <a:cxn ang="0">
                <a:pos x="212" y="630"/>
              </a:cxn>
              <a:cxn ang="0">
                <a:pos x="254" y="563"/>
              </a:cxn>
              <a:cxn ang="0">
                <a:pos x="356" y="402"/>
              </a:cxn>
              <a:cxn ang="0">
                <a:pos x="398" y="368"/>
              </a:cxn>
              <a:cxn ang="0">
                <a:pos x="533" y="419"/>
              </a:cxn>
              <a:cxn ang="0">
                <a:pos x="745" y="478"/>
              </a:cxn>
              <a:cxn ang="0">
                <a:pos x="779" y="469"/>
              </a:cxn>
              <a:cxn ang="0">
                <a:pos x="720" y="427"/>
              </a:cxn>
              <a:cxn ang="0">
                <a:pos x="550" y="393"/>
              </a:cxn>
              <a:cxn ang="0">
                <a:pos x="423" y="334"/>
              </a:cxn>
              <a:cxn ang="0">
                <a:pos x="415" y="283"/>
              </a:cxn>
              <a:cxn ang="0">
                <a:pos x="432" y="232"/>
              </a:cxn>
              <a:cxn ang="0">
                <a:pos x="423" y="105"/>
              </a:cxn>
              <a:cxn ang="0">
                <a:pos x="415" y="29"/>
              </a:cxn>
              <a:cxn ang="0">
                <a:pos x="406" y="4"/>
              </a:cxn>
              <a:cxn ang="0">
                <a:pos x="381" y="12"/>
              </a:cxn>
              <a:cxn ang="0">
                <a:pos x="389" y="12"/>
              </a:cxn>
            </a:cxnLst>
            <a:rect l="0" t="0" r="r" b="b"/>
            <a:pathLst>
              <a:path w="799" h="641">
                <a:moveTo>
                  <a:pt x="389" y="12"/>
                </a:moveTo>
                <a:cubicBezTo>
                  <a:pt x="425" y="111"/>
                  <a:pt x="407" y="232"/>
                  <a:pt x="389" y="334"/>
                </a:cubicBezTo>
                <a:cubicBezTo>
                  <a:pt x="379" y="333"/>
                  <a:pt x="323" y="327"/>
                  <a:pt x="305" y="317"/>
                </a:cubicBezTo>
                <a:cubicBezTo>
                  <a:pt x="266" y="296"/>
                  <a:pt x="244" y="271"/>
                  <a:pt x="203" y="258"/>
                </a:cubicBezTo>
                <a:cubicBezTo>
                  <a:pt x="176" y="217"/>
                  <a:pt x="196" y="235"/>
                  <a:pt x="135" y="215"/>
                </a:cubicBezTo>
                <a:cubicBezTo>
                  <a:pt x="125" y="212"/>
                  <a:pt x="119" y="202"/>
                  <a:pt x="110" y="198"/>
                </a:cubicBezTo>
                <a:cubicBezTo>
                  <a:pt x="94" y="191"/>
                  <a:pt x="59" y="181"/>
                  <a:pt x="59" y="181"/>
                </a:cubicBezTo>
                <a:cubicBezTo>
                  <a:pt x="32" y="141"/>
                  <a:pt x="14" y="143"/>
                  <a:pt x="0" y="190"/>
                </a:cubicBezTo>
                <a:cubicBezTo>
                  <a:pt x="28" y="199"/>
                  <a:pt x="73" y="208"/>
                  <a:pt x="101" y="224"/>
                </a:cubicBezTo>
                <a:cubicBezTo>
                  <a:pt x="145" y="249"/>
                  <a:pt x="183" y="272"/>
                  <a:pt x="229" y="292"/>
                </a:cubicBezTo>
                <a:cubicBezTo>
                  <a:pt x="253" y="303"/>
                  <a:pt x="280" y="309"/>
                  <a:pt x="305" y="317"/>
                </a:cubicBezTo>
                <a:cubicBezTo>
                  <a:pt x="313" y="320"/>
                  <a:pt x="330" y="325"/>
                  <a:pt x="330" y="325"/>
                </a:cubicBezTo>
                <a:cubicBezTo>
                  <a:pt x="339" y="331"/>
                  <a:pt x="375" y="346"/>
                  <a:pt x="364" y="368"/>
                </a:cubicBezTo>
                <a:cubicBezTo>
                  <a:pt x="360" y="376"/>
                  <a:pt x="347" y="373"/>
                  <a:pt x="339" y="376"/>
                </a:cubicBezTo>
                <a:cubicBezTo>
                  <a:pt x="333" y="385"/>
                  <a:pt x="329" y="395"/>
                  <a:pt x="322" y="402"/>
                </a:cubicBezTo>
                <a:cubicBezTo>
                  <a:pt x="315" y="409"/>
                  <a:pt x="303" y="411"/>
                  <a:pt x="296" y="419"/>
                </a:cubicBezTo>
                <a:cubicBezTo>
                  <a:pt x="283" y="434"/>
                  <a:pt x="273" y="452"/>
                  <a:pt x="262" y="469"/>
                </a:cubicBezTo>
                <a:cubicBezTo>
                  <a:pt x="256" y="478"/>
                  <a:pt x="245" y="495"/>
                  <a:pt x="245" y="495"/>
                </a:cubicBezTo>
                <a:cubicBezTo>
                  <a:pt x="234" y="530"/>
                  <a:pt x="216" y="561"/>
                  <a:pt x="203" y="596"/>
                </a:cubicBezTo>
                <a:cubicBezTo>
                  <a:pt x="206" y="607"/>
                  <a:pt x="202" y="625"/>
                  <a:pt x="212" y="630"/>
                </a:cubicBezTo>
                <a:cubicBezTo>
                  <a:pt x="234" y="641"/>
                  <a:pt x="251" y="573"/>
                  <a:pt x="254" y="563"/>
                </a:cubicBezTo>
                <a:cubicBezTo>
                  <a:pt x="275" y="501"/>
                  <a:pt x="285" y="424"/>
                  <a:pt x="356" y="402"/>
                </a:cubicBezTo>
                <a:cubicBezTo>
                  <a:pt x="369" y="382"/>
                  <a:pt x="370" y="368"/>
                  <a:pt x="398" y="368"/>
                </a:cubicBezTo>
                <a:cubicBezTo>
                  <a:pt x="444" y="368"/>
                  <a:pt x="490" y="405"/>
                  <a:pt x="533" y="419"/>
                </a:cubicBezTo>
                <a:cubicBezTo>
                  <a:pt x="603" y="442"/>
                  <a:pt x="675" y="453"/>
                  <a:pt x="745" y="478"/>
                </a:cubicBezTo>
                <a:cubicBezTo>
                  <a:pt x="756" y="475"/>
                  <a:pt x="772" y="478"/>
                  <a:pt x="779" y="469"/>
                </a:cubicBezTo>
                <a:cubicBezTo>
                  <a:pt x="799" y="443"/>
                  <a:pt x="729" y="430"/>
                  <a:pt x="720" y="427"/>
                </a:cubicBezTo>
                <a:cubicBezTo>
                  <a:pt x="661" y="410"/>
                  <a:pt x="613" y="400"/>
                  <a:pt x="550" y="393"/>
                </a:cubicBezTo>
                <a:cubicBezTo>
                  <a:pt x="505" y="379"/>
                  <a:pt x="468" y="348"/>
                  <a:pt x="423" y="334"/>
                </a:cubicBezTo>
                <a:cubicBezTo>
                  <a:pt x="401" y="300"/>
                  <a:pt x="403" y="318"/>
                  <a:pt x="415" y="283"/>
                </a:cubicBezTo>
                <a:cubicBezTo>
                  <a:pt x="421" y="266"/>
                  <a:pt x="432" y="232"/>
                  <a:pt x="432" y="232"/>
                </a:cubicBezTo>
                <a:cubicBezTo>
                  <a:pt x="417" y="176"/>
                  <a:pt x="415" y="170"/>
                  <a:pt x="423" y="105"/>
                </a:cubicBezTo>
                <a:cubicBezTo>
                  <a:pt x="420" y="80"/>
                  <a:pt x="419" y="54"/>
                  <a:pt x="415" y="29"/>
                </a:cubicBezTo>
                <a:cubicBezTo>
                  <a:pt x="414" y="20"/>
                  <a:pt x="414" y="8"/>
                  <a:pt x="406" y="4"/>
                </a:cubicBezTo>
                <a:cubicBezTo>
                  <a:pt x="398" y="0"/>
                  <a:pt x="389" y="8"/>
                  <a:pt x="381" y="12"/>
                </a:cubicBezTo>
                <a:cubicBezTo>
                  <a:pt x="379" y="13"/>
                  <a:pt x="386" y="12"/>
                  <a:pt x="389" y="12"/>
                </a:cubicBezTo>
                <a:close/>
              </a:path>
            </a:pathLst>
          </a:custGeom>
          <a:noFill/>
          <a:ln w="31750" cap="flat">
            <a:solidFill>
              <a:srgbClr val="FF3300"/>
            </a:solidFill>
            <a:prstDash val="sysDot"/>
            <a:round/>
          </a:ln>
          <a:effectLst/>
        </p:spPr>
        <p:txBody>
          <a:bodyPr/>
          <a:lstStyle/>
          <a:p>
            <a:pPr eaLnBrk="0" hangingPunct="0"/>
            <a:endParaRPr lang="bs-Latn-BA" altLang="en-U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286000" y="215900"/>
            <a:ext cx="8308975" cy="1311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други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(dens molaris secundus inferior)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5087938" y="1557338"/>
            <a:ext cx="1284287" cy="5191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КОРЕН</a:t>
            </a:r>
          </a:p>
        </p:txBody>
      </p:sp>
      <p:sp>
        <p:nvSpPr>
          <p:cNvPr id="40963" name="Rectangle 6"/>
          <p:cNvSpPr/>
          <p:nvPr/>
        </p:nvSpPr>
        <p:spPr>
          <a:xfrm>
            <a:off x="2116138" y="2462213"/>
            <a:ext cx="7554912" cy="31099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en-US" b="1">
                <a:latin typeface="Tahoma" pitchFamily="34" charset="0"/>
                <a:cs typeface="Tahoma" pitchFamily="34" charset="0"/>
              </a:rPr>
              <a:t>ДВА</a:t>
            </a:r>
            <a:r>
              <a:rPr lang="sr-Latn-CS" b="1">
                <a:latin typeface="Tahoma" pitchFamily="34" charset="0"/>
                <a:cs typeface="Tahoma" pitchFamily="34" charset="0"/>
              </a:rPr>
              <a:t>  </a:t>
            </a:r>
            <a:r>
              <a:rPr lang="en-US" altLang="en-US" b="1">
                <a:latin typeface="Tahoma" pitchFamily="34" charset="0"/>
                <a:cs typeface="Tahoma" pitchFamily="34" charset="0"/>
              </a:rPr>
              <a:t>КОРЕНА</a:t>
            </a:r>
            <a:r>
              <a:rPr lang="sr-Latn-CS" b="1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b="1">
                <a:latin typeface="Tahoma" pitchFamily="34" charset="0"/>
                <a:cs typeface="Tahoma" pitchFamily="34" charset="0"/>
              </a:rPr>
              <a:t>ЛОКАЛИЗОВАНА</a:t>
            </a:r>
            <a:r>
              <a:rPr lang="sr-Latn-CS" b="1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b="1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МЕЗИЈАЛНО</a:t>
            </a:r>
            <a:r>
              <a:rPr lang="sr-Latn-CS" b="1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b="1">
                <a:latin typeface="Tahoma" pitchFamily="34" charset="0"/>
                <a:cs typeface="Tahoma" pitchFamily="34" charset="0"/>
              </a:rPr>
              <a:t>И </a:t>
            </a:r>
            <a:r>
              <a:rPr lang="en-US" altLang="en-US" b="1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ДИСТАЛНО</a:t>
            </a:r>
            <a:r>
              <a:rPr lang="en-US" altLang="en-US" b="1">
                <a:latin typeface="Tahoma" pitchFamily="34" charset="0"/>
                <a:cs typeface="Tahoma" pitchFamily="34" charset="0"/>
              </a:rPr>
              <a:t> </a:t>
            </a:r>
            <a:br>
              <a:rPr lang="en-US" altLang="en-US" b="1">
                <a:latin typeface="Tahoma" pitchFamily="34" charset="0"/>
                <a:cs typeface="Tahoma" pitchFamily="34" charset="0"/>
              </a:rPr>
            </a:br>
            <a:r>
              <a:rPr lang="en-US" altLang="en-US">
                <a:latin typeface="Tahoma" pitchFamily="34" charset="0"/>
                <a:cs typeface="Tahoma" pitchFamily="34" charset="0"/>
              </a:rPr>
              <a:t>   - краћи него код 1. доњег молара, мада су варијабилни</a:t>
            </a:r>
          </a:p>
          <a:p>
            <a:pPr eaLnBrk="0" hangingPunct="0"/>
            <a:endParaRPr lang="en-US" altLang="en-US">
              <a:latin typeface="Tahoma" pitchFamily="34" charset="0"/>
              <a:cs typeface="Tahoma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altLang="en-US">
                <a:latin typeface="Tahoma" pitchFamily="34" charset="0"/>
                <a:cs typeface="Tahoma" pitchFamily="34" charset="0"/>
              </a:rPr>
              <a:t> ШИРИ</a:t>
            </a:r>
            <a:r>
              <a:rPr lang="sr-Latn-CS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БУКО</a:t>
            </a:r>
            <a:r>
              <a:rPr lang="sr-Latn-CS">
                <a:latin typeface="Tahoma" pitchFamily="34" charset="0"/>
                <a:cs typeface="Tahoma" pitchFamily="34" charset="0"/>
              </a:rPr>
              <a:t>O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РАЛНО</a:t>
            </a:r>
            <a:r>
              <a:rPr lang="sr-Latn-CS">
                <a:latin typeface="Tahoma" pitchFamily="34" charset="0"/>
                <a:cs typeface="Tahoma" pitchFamily="34" charset="0"/>
              </a:rPr>
              <a:t>,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ИСТЕ</a:t>
            </a:r>
            <a:r>
              <a:rPr lang="sr-Latn-CS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ДУЖИНЕ</a:t>
            </a:r>
            <a:endParaRPr lang="sr-Latn-CS">
              <a:latin typeface="Tahoma" pitchFamily="34" charset="0"/>
              <a:cs typeface="Tahoma" pitchFamily="34" charset="0"/>
            </a:endParaRPr>
          </a:p>
          <a:p>
            <a:pPr eaLnBrk="0" hangingPunct="0">
              <a:buFontTx/>
              <a:buChar char="•"/>
            </a:pPr>
            <a:endParaRPr lang="sr-Latn-CS">
              <a:latin typeface="Tahoma" pitchFamily="34" charset="0"/>
              <a:cs typeface="Tahoma" pitchFamily="34" charset="0"/>
            </a:endParaRPr>
          </a:p>
          <a:p>
            <a:pPr eaLnBrk="0" hangingPunct="0">
              <a:buFontTx/>
              <a:buChar char="•"/>
            </a:pPr>
            <a:r>
              <a:rPr lang="sr-Latn-CS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БЛАЖЕ</a:t>
            </a:r>
            <a:r>
              <a:rPr lang="sr-Latn-CS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СЕПАРИРАНИ</a:t>
            </a:r>
            <a:r>
              <a:rPr lang="sr-Latn-CS">
                <a:latin typeface="Tahoma" pitchFamily="34" charset="0"/>
                <a:cs typeface="Tahoma" pitchFamily="34" charset="0"/>
              </a:rPr>
              <a:t> </a:t>
            </a:r>
            <a:r>
              <a:rPr lang="en-US" altLang="sr-Latn-CS">
                <a:latin typeface="Tahoma" pitchFamily="34" charset="0"/>
                <a:cs typeface="Tahoma" pitchFamily="34" charset="0"/>
              </a:rPr>
              <a:t>(честа фузија)</a:t>
            </a:r>
          </a:p>
          <a:p>
            <a:pPr eaLnBrk="0" hangingPunct="0">
              <a:buFontTx/>
              <a:buChar char="•"/>
            </a:pPr>
            <a:endParaRPr lang="en-US" altLang="sr-Latn-CS">
              <a:latin typeface="Tahoma" pitchFamily="34" charset="0"/>
              <a:cs typeface="Tahoma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altLang="sr-Latn-CS">
                <a:latin typeface="Tahoma" pitchFamily="34" charset="0"/>
                <a:cs typeface="Tahoma" pitchFamily="34" charset="0"/>
              </a:rPr>
              <a:t>ВЕЋИ СТЕПЕН ДИСТАЛНЕ АНГУЛАЦИЈЕ</a:t>
            </a:r>
            <a:br>
              <a:rPr lang="en-US" altLang="sr-Latn-CS">
                <a:latin typeface="Tahoma" pitchFamily="34" charset="0"/>
                <a:cs typeface="Tahoma" pitchFamily="34" charset="0"/>
              </a:rPr>
            </a:br>
            <a:r>
              <a:rPr lang="en-US" altLang="sr-Latn-CS">
                <a:latin typeface="Tahoma" pitchFamily="34" charset="0"/>
                <a:cs typeface="Tahoma" pitchFamily="34" charset="0"/>
              </a:rPr>
              <a:t>  (у поређењу са доњим 1. моларом)</a:t>
            </a:r>
          </a:p>
          <a:p>
            <a:pPr eaLnBrk="0" hangingPunct="0"/>
            <a:endParaRPr lang="en-US" altLang="sr-Latn-CS">
              <a:latin typeface="Tahoma" pitchFamily="34" charset="0"/>
              <a:cs typeface="Tahoma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altLang="en-US">
                <a:latin typeface="Tahoma" pitchFamily="34" charset="0"/>
                <a:cs typeface="Tahoma" pitchFamily="34" charset="0"/>
              </a:rPr>
              <a:t>ПОПРЕЧНИ</a:t>
            </a:r>
            <a:r>
              <a:rPr lang="sr-Latn-CS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ПРЕСЕК</a:t>
            </a:r>
            <a:r>
              <a:rPr lang="sr-Latn-CS">
                <a:latin typeface="Tahoma" pitchFamily="34" charset="0"/>
                <a:cs typeface="Tahoma" pitchFamily="34" charset="0"/>
              </a:rPr>
              <a:t>-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ОВАЛНОГ</a:t>
            </a:r>
            <a:r>
              <a:rPr lang="sr-Latn-CS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ОБЛИКА</a:t>
            </a:r>
            <a:endParaRPr lang="sr-Latn-CS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7725" y="3581400"/>
            <a:ext cx="14541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48700" y="3581400"/>
            <a:ext cx="14446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Text Box 1"/>
          <p:cNvSpPr txBox="1">
            <a:spLocks noChangeArrowheads="1"/>
          </p:cNvSpPr>
          <p:nvPr/>
        </p:nvSpPr>
        <p:spPr bwMode="auto">
          <a:xfrm>
            <a:off x="6546850" y="6157913"/>
            <a:ext cx="1250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latin typeface="Tahoma" pitchFamily="34" charset="0"/>
                <a:cs typeface="Tahoma" pitchFamily="34" charset="0"/>
              </a:rPr>
              <a:t>мезијални</a:t>
            </a:r>
          </a:p>
        </p:txBody>
      </p:sp>
      <p:sp>
        <p:nvSpPr>
          <p:cNvPr id="39943" name="Text Box 2"/>
          <p:cNvSpPr txBox="1">
            <a:spLocks noChangeArrowheads="1"/>
          </p:cNvSpPr>
          <p:nvPr/>
        </p:nvSpPr>
        <p:spPr bwMode="auto">
          <a:xfrm>
            <a:off x="7942263" y="6176963"/>
            <a:ext cx="1155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latin typeface="Tahoma" pitchFamily="34" charset="0"/>
                <a:cs typeface="Tahoma" pitchFamily="34" charset="0"/>
              </a:rPr>
              <a:t>дистални</a:t>
            </a:r>
          </a:p>
        </p:txBody>
      </p:sp>
      <p:sp>
        <p:nvSpPr>
          <p:cNvPr id="39944" name="Text Box 3"/>
          <p:cNvSpPr txBox="1">
            <a:spLocks noChangeArrowheads="1"/>
          </p:cNvSpPr>
          <p:nvPr/>
        </p:nvSpPr>
        <p:spPr bwMode="auto">
          <a:xfrm rot="1680000">
            <a:off x="7277100" y="5049838"/>
            <a:ext cx="3603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4800">
                <a:latin typeface="Tahoma" pitchFamily="34" charset="0"/>
                <a:cs typeface="Tahoma" pitchFamily="34" charset="0"/>
              </a:rPr>
              <a:t>↑</a:t>
            </a:r>
          </a:p>
        </p:txBody>
      </p:sp>
      <p:sp>
        <p:nvSpPr>
          <p:cNvPr id="39945" name="Text Box 4"/>
          <p:cNvSpPr txBox="1">
            <a:spLocks noChangeArrowheads="1"/>
          </p:cNvSpPr>
          <p:nvPr/>
        </p:nvSpPr>
        <p:spPr bwMode="auto">
          <a:xfrm rot="-1500000">
            <a:off x="7766050" y="5194300"/>
            <a:ext cx="3619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4800">
                <a:latin typeface="Tahoma" pitchFamily="34" charset="0"/>
                <a:cs typeface="Tahoma" pitchFamily="34" charset="0"/>
              </a:rPr>
              <a:t>↑</a:t>
            </a:r>
          </a:p>
        </p:txBody>
      </p:sp>
      <p:sp>
        <p:nvSpPr>
          <p:cNvPr id="39946" name="Text Box 5"/>
          <p:cNvSpPr txBox="1">
            <a:spLocks noChangeArrowheads="1"/>
          </p:cNvSpPr>
          <p:nvPr/>
        </p:nvSpPr>
        <p:spPr bwMode="auto">
          <a:xfrm>
            <a:off x="9099550" y="5257800"/>
            <a:ext cx="622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latin typeface="Tahoma" pitchFamily="34" charset="0"/>
                <a:cs typeface="Tahoma" pitchFamily="34" charset="0"/>
              </a:rPr>
              <a:t>мез.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857500" y="533400"/>
            <a:ext cx="6445250" cy="11890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Варијације</a:t>
            </a:r>
            <a:r>
              <a:rPr lang="sr-Latn-C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n-U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доњег</a:t>
            </a:r>
            <a:r>
              <a:rPr lang="sr-Latn-C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другог</a:t>
            </a:r>
            <a:r>
              <a:rPr lang="sr-Latn-C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сталног</a:t>
            </a:r>
            <a:r>
              <a:rPr lang="sr-Latn-C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молара</a:t>
            </a:r>
          </a:p>
        </p:txBody>
      </p:sp>
      <p:sp>
        <p:nvSpPr>
          <p:cNvPr id="40962" name="Rectangle 5"/>
          <p:cNvSpPr>
            <a:spLocks noChangeArrowheads="1"/>
          </p:cNvSpPr>
          <p:nvPr/>
        </p:nvSpPr>
        <p:spPr bwMode="auto">
          <a:xfrm>
            <a:off x="2819400" y="2422525"/>
            <a:ext cx="6400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Latn-CS" sz="1600">
                <a:latin typeface="Tahoma" pitchFamily="34" charset="0"/>
                <a:cs typeface="Tahoma" pitchFamily="34" charset="0"/>
              </a:rPr>
              <a:t>1. </a:t>
            </a:r>
            <a:r>
              <a:rPr lang="en-US" altLang="en-US" sz="1600">
                <a:latin typeface="Tahoma" pitchFamily="34" charset="0"/>
                <a:cs typeface="Tahoma" pitchFamily="34" charset="0"/>
              </a:rPr>
              <a:t>БРОЈ КВРЖИЦА</a:t>
            </a:r>
            <a:endParaRPr lang="sr-Latn-CS" sz="16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600">
                <a:latin typeface="Tahoma" pitchFamily="34" charset="0"/>
                <a:cs typeface="Tahoma" pitchFamily="34" charset="0"/>
              </a:rPr>
              <a:t>2. </a:t>
            </a:r>
            <a:r>
              <a:rPr lang="en-US" altLang="en-US" sz="1600">
                <a:latin typeface="Tahoma" pitchFamily="34" charset="0"/>
                <a:cs typeface="Tahoma" pitchFamily="34" charset="0"/>
              </a:rPr>
              <a:t>РЕЗЛИЧИТА ЕКСПРЕСИЈА БУКАЛНЕ ЈАМИЦЕ</a:t>
            </a:r>
            <a:endParaRPr lang="sr-Latn-CS" sz="16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600">
                <a:latin typeface="Tahoma" pitchFamily="34" charset="0"/>
                <a:cs typeface="Tahoma" pitchFamily="34" charset="0"/>
              </a:rPr>
              <a:t>3. </a:t>
            </a:r>
            <a:r>
              <a:rPr lang="en-US" altLang="en-US" sz="1600">
                <a:latin typeface="Tahoma" pitchFamily="34" charset="0"/>
                <a:cs typeface="Tahoma" pitchFamily="34" charset="0"/>
              </a:rPr>
              <a:t>ИРЕГУЛАРНОСТ ФИСУРНОГ КОМПЛЕКСА </a:t>
            </a:r>
          </a:p>
          <a:p>
            <a:pPr eaLnBrk="0" hangingPunct="0"/>
            <a:r>
              <a:rPr lang="sr-Latn-CS" sz="1600">
                <a:latin typeface="Tahoma" pitchFamily="34" charset="0"/>
                <a:cs typeface="Tahoma" pitchFamily="34" charset="0"/>
              </a:rPr>
              <a:t>4. </a:t>
            </a:r>
            <a:r>
              <a:rPr lang="en-US" altLang="en-US" sz="1600">
                <a:latin typeface="Tahoma" pitchFamily="34" charset="0"/>
                <a:cs typeface="Tahoma" pitchFamily="34" charset="0"/>
              </a:rPr>
              <a:t>ИРЕГУЛАРНОСТ КОРЕНСКИХ</a:t>
            </a:r>
            <a:r>
              <a:rPr lang="sr-Latn-CS" sz="16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600">
                <a:latin typeface="Tahoma" pitchFamily="34" charset="0"/>
                <a:cs typeface="Tahoma" pitchFamily="34" charset="0"/>
              </a:rPr>
              <a:t>ГРАНA</a:t>
            </a:r>
          </a:p>
        </p:txBody>
      </p:sp>
      <p:pic>
        <p:nvPicPr>
          <p:cNvPr id="40963" name="Picture 6" descr="8,103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4038600"/>
            <a:ext cx="4652963" cy="2362200"/>
          </a:xfrm>
          <a:prstGeom prst="rect">
            <a:avLst/>
          </a:prstGeom>
          <a:noFill/>
          <a:ln w="12700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40964" name="AutoShape 15"/>
          <p:cNvSpPr>
            <a:spLocks noChangeArrowheads="1"/>
          </p:cNvSpPr>
          <p:nvPr/>
        </p:nvSpPr>
        <p:spPr bwMode="auto">
          <a:xfrm rot="9240000">
            <a:off x="7205663" y="5599113"/>
            <a:ext cx="306387" cy="614362"/>
          </a:xfrm>
          <a:prstGeom prst="downArrow">
            <a:avLst>
              <a:gd name="adj1" fmla="val 50000"/>
              <a:gd name="adj2" fmla="val 5004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0965" name="AutoShape 15"/>
          <p:cNvSpPr>
            <a:spLocks noChangeArrowheads="1"/>
          </p:cNvSpPr>
          <p:nvPr/>
        </p:nvSpPr>
        <p:spPr bwMode="auto">
          <a:xfrm rot="9240000">
            <a:off x="10025063" y="5675313"/>
            <a:ext cx="306387" cy="614362"/>
          </a:xfrm>
          <a:prstGeom prst="downArrow">
            <a:avLst>
              <a:gd name="adj1" fmla="val 50000"/>
              <a:gd name="adj2" fmla="val 5004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2979738" y="533400"/>
            <a:ext cx="5861050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Варијације</a:t>
            </a:r>
          </a:p>
          <a:p>
            <a:pPr algn="ctr"/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доњег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другог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сталног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молара</a:t>
            </a:r>
          </a:p>
        </p:txBody>
      </p:sp>
      <p:sp>
        <p:nvSpPr>
          <p:cNvPr id="41986" name="Rectangle 5"/>
          <p:cNvSpPr>
            <a:spLocks noChangeArrowheads="1"/>
          </p:cNvSpPr>
          <p:nvPr/>
        </p:nvSpPr>
        <p:spPr bwMode="auto">
          <a:xfrm>
            <a:off x="2895600" y="1906588"/>
            <a:ext cx="5699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r-Latn-CS" sz="2400">
                <a:latin typeface="Tahoma" pitchFamily="34" charset="0"/>
                <a:cs typeface="Tahoma" pitchFamily="34" charset="0"/>
              </a:rPr>
              <a:t>1. </a:t>
            </a:r>
            <a:r>
              <a:rPr lang="en-US" altLang="en-US" sz="2400">
                <a:latin typeface="Tahoma" pitchFamily="34" charset="0"/>
                <a:cs typeface="Tahoma" pitchFamily="34" charset="0"/>
              </a:rPr>
              <a:t>ПОВЕЋАН</a:t>
            </a:r>
            <a:r>
              <a:rPr lang="sr-Latn-CS" sz="2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2400">
                <a:latin typeface="Tahoma" pitchFamily="34" charset="0"/>
                <a:cs typeface="Tahoma" pitchFamily="34" charset="0"/>
              </a:rPr>
              <a:t>БРОЈ</a:t>
            </a:r>
            <a:r>
              <a:rPr lang="sr-Latn-CS" sz="2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2400">
                <a:latin typeface="Tahoma" pitchFamily="34" charset="0"/>
                <a:cs typeface="Tahoma" pitchFamily="34" charset="0"/>
              </a:rPr>
              <a:t>ГЛАВНИХ</a:t>
            </a:r>
            <a:r>
              <a:rPr lang="sr-Latn-CS" sz="2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2400">
                <a:latin typeface="Tahoma" pitchFamily="34" charset="0"/>
                <a:cs typeface="Tahoma" pitchFamily="34" charset="0"/>
              </a:rPr>
              <a:t> КВРЖИЦА</a:t>
            </a:r>
          </a:p>
        </p:txBody>
      </p:sp>
      <p:pic>
        <p:nvPicPr>
          <p:cNvPr id="41987" name="Picture 6"/>
          <p:cNvPicPr>
            <a:picLocks noChangeAspect="1" noChangeArrowheads="1"/>
          </p:cNvPicPr>
          <p:nvPr/>
        </p:nvPicPr>
        <p:blipFill>
          <a:blip r:embed="rId2" cstate="print">
            <a:lum bright="-6000" contrast="24000"/>
          </a:blip>
          <a:srcRect/>
          <a:stretch>
            <a:fillRect/>
          </a:stretch>
        </p:blipFill>
        <p:spPr bwMode="auto">
          <a:xfrm>
            <a:off x="2971800" y="2514600"/>
            <a:ext cx="6400800" cy="31337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7680325" y="5213350"/>
            <a:ext cx="433388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36</a:t>
            </a:r>
            <a:endParaRPr lang="sr-Latn-C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4343400" y="5257800"/>
            <a:ext cx="433388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37</a:t>
            </a:r>
            <a:endParaRPr lang="sr-Latn-C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4572000" y="5943600"/>
            <a:ext cx="3424238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(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Форма</a:t>
            </a: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првог</a:t>
            </a: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сталног</a:t>
            </a: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молара</a:t>
            </a: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)</a:t>
            </a:r>
            <a:endParaRPr lang="sr-Latn-C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200400" y="76200"/>
            <a:ext cx="5070475" cy="10810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Доњи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први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стални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молар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(dens molaris primus inferior)</a:t>
            </a:r>
          </a:p>
        </p:txBody>
      </p:sp>
      <p:pic>
        <p:nvPicPr>
          <p:cNvPr id="512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2057400"/>
            <a:ext cx="1981200" cy="1600200"/>
          </a:xfrm>
          <a:prstGeom prst="rect">
            <a:avLst/>
          </a:prstGeom>
          <a:noFill/>
          <a:ln w="127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512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63000" y="2057400"/>
            <a:ext cx="1905000" cy="1601788"/>
          </a:xfrm>
          <a:prstGeom prst="rect">
            <a:avLst/>
          </a:prstGeom>
          <a:noFill/>
          <a:ln w="127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5124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3657600"/>
            <a:ext cx="1981200" cy="1624013"/>
          </a:xfrm>
          <a:prstGeom prst="rect">
            <a:avLst/>
          </a:prstGeom>
          <a:noFill/>
          <a:ln w="127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5125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63000" y="3657600"/>
            <a:ext cx="1905000" cy="1625600"/>
          </a:xfrm>
          <a:prstGeom prst="rect">
            <a:avLst/>
          </a:prstGeom>
          <a:noFill/>
          <a:ln w="127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5126" name="Picture 11"/>
          <p:cNvPicPr>
            <a:picLocks noChangeAspect="1" noChangeArrowheads="1"/>
          </p:cNvPicPr>
          <p:nvPr/>
        </p:nvPicPr>
        <p:blipFill>
          <a:blip r:embed="rId6" cstate="print">
            <a:lum bright="-6000"/>
          </a:blip>
          <a:srcRect/>
          <a:stretch>
            <a:fillRect/>
          </a:stretch>
        </p:blipFill>
        <p:spPr bwMode="auto">
          <a:xfrm>
            <a:off x="6781800" y="5335588"/>
            <a:ext cx="3886200" cy="1522412"/>
          </a:xfrm>
          <a:prstGeom prst="rect">
            <a:avLst/>
          </a:prstGeom>
          <a:noFill/>
          <a:ln w="127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137054" y="748771"/>
            <a:ext cx="8422746" cy="58785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  ОПШТЕ</a:t>
            </a:r>
            <a:r>
              <a:rPr lang="sr-Latn-C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КАР</a:t>
            </a:r>
            <a:r>
              <a:rPr lang="sr-Latn-C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A</a:t>
            </a:r>
            <a:r>
              <a:rPr lang="en-U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КТЕРИСТИКЕ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:</a:t>
            </a:r>
            <a:endParaRPr lang="sr-Latn-CS" sz="1400" dirty="0"/>
          </a:p>
          <a:p>
            <a:r>
              <a:rPr lang="sr-Latn-CS" sz="1200" dirty="0">
                <a:latin typeface="Tahoma" pitchFamily="34" charset="0"/>
                <a:cs typeface="Arial" pitchFamily="34" charset="0"/>
              </a:rPr>
              <a:t>    </a:t>
            </a:r>
            <a:endParaRPr lang="sr-Latn-CS" sz="1200" dirty="0"/>
          </a:p>
          <a:p>
            <a:r>
              <a:rPr lang="sr-Latn-CS" sz="1200" dirty="0">
                <a:latin typeface="Tahoma" pitchFamily="34" charset="0"/>
                <a:cs typeface="Arial" pitchFamily="34" charset="0"/>
              </a:rPr>
              <a:t>   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ПОЛ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O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ЖАЈ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У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ЛУКУ</a:t>
            </a:r>
            <a:br>
              <a:rPr lang="en-US" sz="1400" dirty="0">
                <a:latin typeface="Tahoma" pitchFamily="34" charset="0"/>
                <a:cs typeface="Arial" pitchFamily="34" charset="0"/>
              </a:rPr>
            </a:br>
            <a:r>
              <a:rPr lang="en-US" sz="1400" dirty="0">
                <a:latin typeface="Tahoma" pitchFamily="34" charset="0"/>
                <a:cs typeface="Arial" pitchFamily="34" charset="0"/>
              </a:rPr>
              <a:t>       - 6. </a:t>
            </a:r>
            <a:r>
              <a:rPr lang="sr-Cyrl-RS" sz="1400" dirty="0">
                <a:latin typeface="Tahoma" pitchFamily="34" charset="0"/>
                <a:cs typeface="Arial" pitchFamily="34" charset="0"/>
              </a:rPr>
              <a:t>зуб од медијалне линије</a:t>
            </a:r>
            <a:br>
              <a:rPr lang="sr-Cyrl-RS" sz="1400" dirty="0">
                <a:latin typeface="Tahoma" pitchFamily="34" charset="0"/>
                <a:cs typeface="Arial" pitchFamily="34" charset="0"/>
              </a:rPr>
            </a:br>
            <a:r>
              <a:rPr lang="sr-Cyrl-RS" sz="1400" dirty="0">
                <a:latin typeface="Tahoma" pitchFamily="34" charset="0"/>
                <a:cs typeface="Arial" pitchFamily="34" charset="0"/>
              </a:rPr>
              <a:t>       - мезијално најпре контактира са  2. млечним моларом, а потом са 2. доњим премоларом. </a:t>
            </a:r>
            <a:br>
              <a:rPr lang="sr-Cyrl-RS" sz="1400" dirty="0">
                <a:latin typeface="Tahoma" pitchFamily="34" charset="0"/>
                <a:cs typeface="Arial" pitchFamily="34" charset="0"/>
              </a:rPr>
            </a:br>
            <a:r>
              <a:rPr lang="sr-Cyrl-RS" sz="1400" dirty="0">
                <a:latin typeface="Tahoma" pitchFamily="34" charset="0"/>
                <a:cs typeface="Arial" pitchFamily="34" charset="0"/>
              </a:rPr>
              <a:t>         У периоду мешовите дентиције, последњи је зуб у луку, а потом дистално контактира са </a:t>
            </a:r>
            <a:br>
              <a:rPr lang="sr-Cyrl-RS" sz="1400" dirty="0">
                <a:latin typeface="Tahoma" pitchFamily="34" charset="0"/>
                <a:cs typeface="Arial" pitchFamily="34" charset="0"/>
              </a:rPr>
            </a:br>
            <a:r>
              <a:rPr lang="sr-Cyrl-RS" sz="1400" dirty="0">
                <a:latin typeface="Tahoma" pitchFamily="34" charset="0"/>
                <a:cs typeface="Arial" pitchFamily="34" charset="0"/>
              </a:rPr>
              <a:t>         2. доњим моларом</a:t>
            </a:r>
            <a:endParaRPr lang="en-US" sz="1400" dirty="0">
              <a:latin typeface="Tahoma" pitchFamily="34" charset="0"/>
              <a:cs typeface="Arial" pitchFamily="34" charset="0"/>
            </a:endParaRPr>
          </a:p>
          <a:p>
            <a:r>
              <a:rPr lang="sr-Latn-CS" sz="1400" dirty="0">
                <a:latin typeface="Tahoma" pitchFamily="34" charset="0"/>
                <a:cs typeface="Arial" pitchFamily="34" charset="0"/>
              </a:rPr>
              <a:t>       </a:t>
            </a:r>
            <a:endParaRPr lang="en-US" altLang="sr-Latn-CS" sz="1400" dirty="0"/>
          </a:p>
          <a:p>
            <a:r>
              <a:rPr lang="en-US" altLang="sr-Latn-CS" sz="1400" dirty="0">
                <a:latin typeface="Tahoma" pitchFamily="34" charset="0"/>
                <a:cs typeface="Arial" pitchFamily="34" charset="0"/>
              </a:rPr>
              <a:t>  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НОМЕНКЛАТУРА</a:t>
            </a:r>
            <a:endParaRPr lang="en-US" sz="1400" dirty="0"/>
          </a:p>
          <a:p>
            <a:endParaRPr lang="en-US" sz="1400" dirty="0">
              <a:solidFill>
                <a:srgbClr val="FFFF00"/>
              </a:solidFill>
            </a:endParaRPr>
          </a:p>
          <a:p>
            <a:endParaRPr lang="en-US" sz="1400" dirty="0">
              <a:solidFill>
                <a:srgbClr val="FFFF00"/>
              </a:solidFill>
            </a:endParaRPr>
          </a:p>
          <a:p>
            <a:endParaRPr lang="en-US" sz="1400" dirty="0">
              <a:solidFill>
                <a:srgbClr val="FFFF00"/>
              </a:solidFill>
            </a:endParaRPr>
          </a:p>
          <a:p>
            <a:r>
              <a:rPr lang="en-US" sz="1400" dirty="0">
                <a:latin typeface="Tahoma" pitchFamily="34" charset="0"/>
                <a:cs typeface="Arial" pitchFamily="34" charset="0"/>
              </a:rPr>
              <a:t>    ОБЛИК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И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ФУНКЦИЈА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:</a:t>
            </a:r>
            <a:endParaRPr lang="sr-Latn-CS" sz="1400" dirty="0"/>
          </a:p>
          <a:p>
            <a:pPr lvl="1">
              <a:buFontTx/>
              <a:buChar char="•"/>
            </a:pPr>
            <a:r>
              <a:rPr lang="sr-Latn-CS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 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МОРФОЛ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O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ШКИ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ЈЕ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СТАНДАРД</a:t>
            </a:r>
          </a:p>
          <a:p>
            <a:pPr lvl="1">
              <a:buFontTx/>
              <a:buChar char="•"/>
            </a:pPr>
            <a:r>
              <a:rPr lang="sr-Latn-CS" sz="1400" dirty="0">
                <a:latin typeface="Tahoma" pitchFamily="34" charset="0"/>
                <a:cs typeface="Arial" pitchFamily="34" charset="0"/>
              </a:rPr>
              <a:t>  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НАЈВЕЋИ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altLang="sr-Latn-CS" sz="1400" dirty="0">
                <a:latin typeface="Tahoma" pitchFamily="34" charset="0"/>
                <a:cs typeface="Arial" pitchFamily="34" charset="0"/>
              </a:rPr>
              <a:t>и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НАЈЈАЧИ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ЗУБ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У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ДОЊЕМ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ДЕНТАЛНОМ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 ЛУКУ</a:t>
            </a:r>
          </a:p>
          <a:p>
            <a:pPr lvl="1">
              <a:buFontTx/>
              <a:buChar char="•"/>
            </a:pPr>
            <a:r>
              <a:rPr lang="sr-Latn-CS" sz="1400" dirty="0">
                <a:latin typeface="Tahoma" pitchFamily="34" charset="0"/>
                <a:cs typeface="Arial" pitchFamily="34" charset="0"/>
              </a:rPr>
              <a:t>  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КРУНА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ЈЕ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ШИРА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МД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НЕГО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БО</a:t>
            </a:r>
          </a:p>
          <a:p>
            <a:pPr lvl="1">
              <a:buFontTx/>
              <a:buChar char="•"/>
            </a:pPr>
            <a:r>
              <a:rPr lang="sr-Latn-CS" sz="1400" dirty="0">
                <a:latin typeface="Tahoma" pitchFamily="34" charset="0"/>
                <a:cs typeface="Arial" pitchFamily="34" charset="0"/>
              </a:rPr>
              <a:t>  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СА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МЕЗИЈАЛНОГ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И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ДИСТАЛНОГ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АСПЕКТА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КРУНА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 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ЈЕ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У</a:t>
            </a:r>
            <a:br>
              <a:rPr lang="en-US" sz="1400" dirty="0">
                <a:solidFill>
                  <a:srgbClr val="FFFF00"/>
                </a:solidFill>
              </a:rPr>
            </a:br>
            <a:r>
              <a:rPr lang="en-US" sz="1400" dirty="0">
                <a:solidFill>
                  <a:srgbClr val="FFFF00"/>
                </a:solidFill>
              </a:rPr>
              <a:t>     </a:t>
            </a:r>
            <a:r>
              <a:rPr lang="en-US" sz="1400" dirty="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ОБЛИКУ</a:t>
            </a:r>
            <a:r>
              <a:rPr lang="sr-Latn-CS" sz="1400" dirty="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РОМБОИДА</a:t>
            </a:r>
            <a:endParaRPr lang="sr-Latn-CS" sz="1400" dirty="0">
              <a:solidFill>
                <a:schemeClr val="folHlink"/>
              </a:solidFill>
            </a:endParaRPr>
          </a:p>
          <a:p>
            <a:pPr lvl="1">
              <a:buFontTx/>
              <a:buChar char="•"/>
            </a:pPr>
            <a:r>
              <a:rPr lang="sr-Latn-CS" sz="1400" dirty="0">
                <a:latin typeface="Tahoma" pitchFamily="34" charset="0"/>
                <a:cs typeface="Arial" pitchFamily="34" charset="0"/>
              </a:rPr>
              <a:t>  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СА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БУКАЛНОГ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И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ЛИНГВАЛНОГ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АСПЕКТА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КРУНА</a:t>
            </a:r>
            <a:r>
              <a:rPr lang="sr-Latn-CS" sz="1400" dirty="0">
                <a:solidFill>
                  <a:srgbClr val="FFFF00"/>
                </a:solidFill>
                <a:latin typeface="Tahoma" pitchFamily="34" charset="0"/>
                <a:cs typeface="Arial" pitchFamily="34" charset="0"/>
              </a:rPr>
              <a:t>   </a:t>
            </a:r>
            <a:endParaRPr lang="sr-Latn-CS" sz="1400" dirty="0">
              <a:solidFill>
                <a:srgbClr val="FFFF00"/>
              </a:solidFill>
            </a:endParaRPr>
          </a:p>
          <a:p>
            <a:pPr lvl="1"/>
            <a:r>
              <a:rPr lang="sr-Latn-CS" sz="1400" dirty="0">
                <a:solidFill>
                  <a:srgbClr val="FFFF00"/>
                </a:solidFill>
                <a:latin typeface="Tahoma" pitchFamily="34" charset="0"/>
                <a:cs typeface="Arial" pitchFamily="34" charset="0"/>
              </a:rPr>
              <a:t>   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ИМА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 </a:t>
            </a:r>
            <a:r>
              <a:rPr lang="en-US" sz="1400" dirty="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ТРАПЕЗОИДАН</a:t>
            </a:r>
            <a:r>
              <a:rPr lang="sr-Latn-CS" sz="1400" dirty="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ОБЛИК</a:t>
            </a:r>
            <a:endParaRPr lang="sr-Latn-CS" sz="1400" dirty="0">
              <a:solidFill>
                <a:schemeClr val="folHlink"/>
              </a:solidFill>
            </a:endParaRPr>
          </a:p>
          <a:p>
            <a:pPr lvl="1">
              <a:buFontTx/>
              <a:buChar char="•"/>
            </a:pPr>
            <a:r>
              <a:rPr lang="sr-Latn-CS" sz="1400" dirty="0">
                <a:latin typeface="Tahoma" pitchFamily="34" charset="0"/>
                <a:cs typeface="Arial" pitchFamily="34" charset="0"/>
              </a:rPr>
              <a:t>  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КОНТУРА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altLang="sr-Latn-CS" sz="1400" dirty="0">
                <a:latin typeface="Tahoma" pitchFamily="34" charset="0"/>
                <a:cs typeface="Arial" pitchFamily="34" charset="0"/>
              </a:rPr>
              <a:t>УОП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ЈЕ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 </a:t>
            </a:r>
            <a:r>
              <a:rPr lang="en-US" sz="1400" dirty="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ПЕТОУГАОН</a:t>
            </a:r>
            <a:r>
              <a:rPr lang="sr-Latn-CS" sz="1400" dirty="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O</a:t>
            </a:r>
            <a:r>
              <a:rPr lang="en-US" sz="1400" dirty="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Г</a:t>
            </a:r>
            <a:r>
              <a:rPr lang="sr-Latn-CS" sz="1400" dirty="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ОБЛИКА</a:t>
            </a:r>
            <a:endParaRPr lang="sr-Latn-CS" sz="1400" dirty="0">
              <a:solidFill>
                <a:schemeClr val="folHlink"/>
              </a:solidFill>
            </a:endParaRPr>
          </a:p>
          <a:p>
            <a:pPr lvl="1">
              <a:buFontTx/>
              <a:buChar char="•"/>
            </a:pPr>
            <a:r>
              <a:rPr lang="sr-Latn-CS" sz="1400" dirty="0">
                <a:latin typeface="Tahoma" pitchFamily="34" charset="0"/>
                <a:cs typeface="Arial" pitchFamily="34" charset="0"/>
              </a:rPr>
              <a:t>  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ОСНОВНА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УЛОГА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У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МАСТИКАЦИЈИ ЈЕ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МЛЕВ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E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ЊЕ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ХРАНЕ</a:t>
            </a:r>
          </a:p>
          <a:p>
            <a:pPr lvl="1"/>
            <a:r>
              <a:rPr lang="sr-Latn-C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 </a:t>
            </a:r>
          </a:p>
          <a:p>
            <a:r>
              <a:rPr lang="sr-Latn-CS" sz="14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  </a:t>
            </a:r>
            <a:r>
              <a:rPr lang="en-US" altLang="en-US" sz="14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ПРАВИЛАН</a:t>
            </a:r>
            <a:r>
              <a:rPr lang="sr-Latn-C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altLang="en-US" sz="1400" dirty="0">
                <a:solidFill>
                  <a:srgbClr val="FFFF00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ЗНАК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УГЛА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И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ЛУКА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,  </a:t>
            </a:r>
            <a:r>
              <a:rPr lang="en-U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ДИСТАЛНИ</a:t>
            </a:r>
            <a:r>
              <a:rPr lang="sr-Latn-C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 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НАГИБ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КОРЕНА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И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 </a:t>
            </a:r>
            <a:endParaRPr lang="sr-Latn-CS" sz="1400" dirty="0"/>
          </a:p>
          <a:p>
            <a:r>
              <a:rPr lang="sr-Latn-C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   </a:t>
            </a:r>
            <a:r>
              <a:rPr lang="en-US" altLang="en-U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ЛИНГВАЛНИ</a:t>
            </a:r>
            <a:r>
              <a:rPr lang="sr-Latn-C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НАГИБ</a:t>
            </a:r>
            <a:r>
              <a:rPr lang="sr-Latn-C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КРУНЕ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.</a:t>
            </a:r>
            <a:endParaRPr lang="sr-Latn-CS" sz="1400" dirty="0"/>
          </a:p>
          <a:p>
            <a:endParaRPr lang="sr-Latn-CS" sz="1400" dirty="0"/>
          </a:p>
          <a:p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altLang="en-U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ОБРАЗУЈЕ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ОКЛУЗАЛНУ</a:t>
            </a:r>
            <a:r>
              <a:rPr lang="sr-Latn-C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ЈЕДИН</a:t>
            </a:r>
            <a:r>
              <a:rPr lang="sr-Latn-C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I</a:t>
            </a:r>
            <a:r>
              <a:rPr lang="en-U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ЦУ</a:t>
            </a:r>
            <a:r>
              <a:rPr lang="sr-Latn-CS" sz="14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Arial" pitchFamily="34" charset="0"/>
              </a:rPr>
              <a:t>СА</a:t>
            </a:r>
            <a:r>
              <a:rPr lang="sr-Latn-CS" sz="1400" dirty="0">
                <a:latin typeface="Arial" pitchFamily="34" charset="0"/>
                <a:cs typeface="Arial" pitchFamily="34" charset="0"/>
              </a:rPr>
              <a:t>  </a:t>
            </a:r>
            <a:r>
              <a:rPr lang="en-U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ГОРЊИМ</a:t>
            </a:r>
            <a:r>
              <a:rPr lang="en-US" altLang="en-U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sr-Latn-C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II ПМ</a:t>
            </a:r>
            <a:r>
              <a:rPr lang="en-US" altLang="en-U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и</a:t>
            </a:r>
            <a:r>
              <a:rPr lang="en-US" altLang="en-U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ГОРЊИМ</a:t>
            </a:r>
            <a:r>
              <a:rPr lang="en-US" altLang="en-U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 I М</a:t>
            </a:r>
            <a:r>
              <a:rPr lang="en-US" altLang="en-US" sz="1400" dirty="0">
                <a:solidFill>
                  <a:srgbClr val="2F5597"/>
                </a:solidFill>
                <a:latin typeface="Tahoma" pitchFamily="34" charset="0"/>
                <a:cs typeface="Arial" pitchFamily="34" charset="0"/>
              </a:rPr>
              <a:t> </a:t>
            </a:r>
            <a:endParaRPr lang="sr-Latn-CS" sz="1400" dirty="0">
              <a:solidFill>
                <a:srgbClr val="2F5597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6152" name="Text Box 8"/>
          <p:cNvSpPr txBox="1"/>
          <p:nvPr/>
        </p:nvSpPr>
        <p:spPr>
          <a:xfrm>
            <a:off x="716492" y="2598737"/>
            <a:ext cx="3321050" cy="51752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sr-Latn-CS" sz="1400" dirty="0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* </a:t>
            </a:r>
            <a:r>
              <a:rPr lang="en-US" altLang="sr-Latn-CS" sz="1400" dirty="0" err="1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стални</a:t>
            </a:r>
            <a:r>
              <a:rPr lang="en-US" altLang="sr-Latn-CS" sz="1400" dirty="0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sr-Latn-CS" sz="1400" dirty="0" err="1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доњи</a:t>
            </a:r>
            <a:r>
              <a:rPr lang="en-US" altLang="sr-Latn-CS" sz="1400" dirty="0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sr-Latn-CS" sz="1400" dirty="0" err="1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десни</a:t>
            </a:r>
            <a:r>
              <a:rPr lang="en-US" altLang="sr-Latn-CS" sz="1400" dirty="0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sr-Latn-CS" sz="1400" dirty="0" err="1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први</a:t>
            </a:r>
            <a:r>
              <a:rPr lang="en-US" altLang="sr-Latn-CS" sz="1400" dirty="0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sr-Latn-CS" sz="1400" dirty="0" err="1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молар</a:t>
            </a:r>
            <a:r>
              <a:rPr lang="en-US" altLang="sr-Latn-CS" sz="1400" dirty="0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:   46</a:t>
            </a:r>
          </a:p>
          <a:p>
            <a:pPr eaLnBrk="0" hangingPunct="0"/>
            <a:r>
              <a:rPr lang="en-US" altLang="sr-Latn-CS" sz="1400" dirty="0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* </a:t>
            </a:r>
            <a:r>
              <a:rPr lang="en-US" altLang="sr-Latn-CS" sz="1400" dirty="0" err="1">
                <a:solidFill>
                  <a:srgbClr val="203864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стални</a:t>
            </a:r>
            <a:r>
              <a:rPr lang="en-US" altLang="sr-Latn-CS" sz="1400" dirty="0">
                <a:solidFill>
                  <a:srgbClr val="203864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 </a:t>
            </a:r>
            <a:r>
              <a:rPr lang="en-US" altLang="sr-Latn-CS" sz="1400" dirty="0" err="1">
                <a:solidFill>
                  <a:srgbClr val="203864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доњи</a:t>
            </a:r>
            <a:r>
              <a:rPr lang="en-US" altLang="sr-Latn-CS" sz="1400" dirty="0">
                <a:solidFill>
                  <a:srgbClr val="203864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 </a:t>
            </a:r>
            <a:r>
              <a:rPr lang="en-US" altLang="sr-Latn-CS" sz="1400" dirty="0" err="1">
                <a:solidFill>
                  <a:srgbClr val="203864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леви</a:t>
            </a:r>
            <a:r>
              <a:rPr lang="en-US" altLang="sr-Latn-CS" sz="1400" dirty="0">
                <a:solidFill>
                  <a:srgbClr val="203864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 </a:t>
            </a:r>
            <a:r>
              <a:rPr lang="en-US" altLang="sr-Latn-CS" sz="1400" dirty="0" err="1">
                <a:solidFill>
                  <a:srgbClr val="203864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првии</a:t>
            </a:r>
            <a:r>
              <a:rPr lang="en-US" altLang="sr-Latn-CS" sz="1400" dirty="0">
                <a:solidFill>
                  <a:srgbClr val="203864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 </a:t>
            </a:r>
            <a:r>
              <a:rPr lang="en-US" altLang="sr-Latn-CS" sz="1400" dirty="0" err="1">
                <a:solidFill>
                  <a:srgbClr val="203864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молар</a:t>
            </a:r>
            <a:r>
              <a:rPr lang="en-US" altLang="sr-Latn-CS" sz="1400" dirty="0">
                <a:solidFill>
                  <a:srgbClr val="203864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:   36</a:t>
            </a: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000375" y="404813"/>
            <a:ext cx="7315200" cy="11890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          Варијације</a:t>
            </a:r>
            <a:r>
              <a:rPr lang="sr-Latn-C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доњег</a:t>
            </a:r>
            <a:r>
              <a:rPr lang="sr-Latn-C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другог</a:t>
            </a:r>
            <a:r>
              <a:rPr lang="sr-Latn-C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сталног молара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501900" y="1893888"/>
            <a:ext cx="6705600" cy="11906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sr-Latn-CS" sz="2400">
                <a:latin typeface="Tahoma" pitchFamily="34" charset="0"/>
                <a:cs typeface="Arial" pitchFamily="34" charset="0"/>
              </a:rPr>
              <a:t>2. </a:t>
            </a:r>
            <a:r>
              <a:rPr lang="en-US" sz="2400">
                <a:latin typeface="Tahoma" pitchFamily="34" charset="0"/>
                <a:cs typeface="Arial" pitchFamily="34" charset="0"/>
              </a:rPr>
              <a:t>РЕЗЛИЧИТА</a:t>
            </a:r>
            <a:r>
              <a:rPr lang="en-US" altLang="en-US" sz="2400">
                <a:latin typeface="Tahoma" pitchFamily="34" charset="0"/>
                <a:cs typeface="Arial" pitchFamily="34" charset="0"/>
              </a:rPr>
              <a:t> </a:t>
            </a:r>
            <a:r>
              <a:rPr lang="en-US" sz="2400">
                <a:latin typeface="Tahoma" pitchFamily="34" charset="0"/>
                <a:cs typeface="Arial" pitchFamily="34" charset="0"/>
              </a:rPr>
              <a:t>ЕКСПРЕСИЈА</a:t>
            </a:r>
            <a:r>
              <a:rPr lang="en-US" altLang="en-US" sz="2400">
                <a:latin typeface="Tahoma" pitchFamily="34" charset="0"/>
                <a:cs typeface="Arial" pitchFamily="34" charset="0"/>
              </a:rPr>
              <a:t> </a:t>
            </a:r>
            <a:r>
              <a:rPr lang="en-US" sz="2400">
                <a:latin typeface="Tahoma" pitchFamily="34" charset="0"/>
                <a:cs typeface="Arial" pitchFamily="34" charset="0"/>
              </a:rPr>
              <a:t>БУКАЛНЕ</a:t>
            </a:r>
            <a:r>
              <a:rPr lang="en-US" altLang="en-US" sz="2400">
                <a:latin typeface="Tahoma" pitchFamily="34" charset="0"/>
                <a:cs typeface="Arial" pitchFamily="34" charset="0"/>
              </a:rPr>
              <a:t> </a:t>
            </a:r>
            <a:r>
              <a:rPr lang="en-US" sz="2400">
                <a:latin typeface="Tahoma" pitchFamily="34" charset="0"/>
                <a:cs typeface="Arial" pitchFamily="34" charset="0"/>
              </a:rPr>
              <a:t>ЈАМИЦЕ</a:t>
            </a:r>
          </a:p>
          <a:p>
            <a:endParaRPr lang="en-US" sz="2400">
              <a:latin typeface="Tahoma" pitchFamily="34" charset="0"/>
              <a:cs typeface="Arial" pitchFamily="34" charset="0"/>
            </a:endParaRPr>
          </a:p>
          <a:p>
            <a:r>
              <a:rPr lang="en-US" altLang="en-US" sz="2400">
                <a:latin typeface="Tahoma" pitchFamily="34" charset="0"/>
                <a:cs typeface="Arial" pitchFamily="34" charset="0"/>
              </a:rPr>
              <a:t>3. </a:t>
            </a:r>
            <a:r>
              <a:rPr lang="en-US" sz="2400">
                <a:latin typeface="Tahoma" pitchFamily="34" charset="0"/>
                <a:cs typeface="Arial" pitchFamily="34" charset="0"/>
              </a:rPr>
              <a:t>ИРЕГУЛАРНОСТ</a:t>
            </a:r>
            <a:r>
              <a:rPr lang="en-US" altLang="en-US" sz="2400">
                <a:latin typeface="Tahoma" pitchFamily="34" charset="0"/>
                <a:cs typeface="Arial" pitchFamily="34" charset="0"/>
              </a:rPr>
              <a:t> </a:t>
            </a:r>
            <a:r>
              <a:rPr lang="en-US" sz="2400">
                <a:latin typeface="Tahoma" pitchFamily="34" charset="0"/>
                <a:cs typeface="Arial" pitchFamily="34" charset="0"/>
              </a:rPr>
              <a:t>ФИСУРНОГ</a:t>
            </a:r>
            <a:r>
              <a:rPr lang="en-US" altLang="en-US" sz="2400">
                <a:latin typeface="Tahoma" pitchFamily="34" charset="0"/>
                <a:cs typeface="Arial" pitchFamily="34" charset="0"/>
              </a:rPr>
              <a:t> </a:t>
            </a:r>
            <a:r>
              <a:rPr lang="en-US" sz="2400">
                <a:latin typeface="Tahoma" pitchFamily="34" charset="0"/>
                <a:cs typeface="Arial" pitchFamily="34" charset="0"/>
              </a:rPr>
              <a:t>КОМПЛЕКСА</a:t>
            </a:r>
            <a:r>
              <a:rPr lang="en-US" alt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43011" name="Picture 6"/>
          <p:cNvPicPr>
            <a:picLocks noChangeAspect="1" noChangeArrowheads="1"/>
          </p:cNvPicPr>
          <p:nvPr/>
        </p:nvPicPr>
        <p:blipFill>
          <a:blip r:embed="rId2" cstate="print">
            <a:lum bright="12000" contrast="12000"/>
          </a:blip>
          <a:srcRect/>
          <a:stretch>
            <a:fillRect/>
          </a:stretch>
        </p:blipFill>
        <p:spPr bwMode="auto">
          <a:xfrm>
            <a:off x="3276600" y="3362325"/>
            <a:ext cx="5257800" cy="236696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2535" name="AutoShape 7"/>
          <p:cNvSpPr>
            <a:spLocks noChangeArrowheads="1"/>
          </p:cNvSpPr>
          <p:nvPr/>
        </p:nvSpPr>
        <p:spPr bwMode="auto">
          <a:xfrm rot="11179473">
            <a:off x="4648200" y="4657725"/>
            <a:ext cx="604838" cy="231775"/>
          </a:xfrm>
          <a:prstGeom prst="rightArrow">
            <a:avLst>
              <a:gd name="adj1" fmla="val 50000"/>
              <a:gd name="adj2" fmla="val 6524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bs-Latn-BA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536" name="AutoShape 8"/>
          <p:cNvSpPr>
            <a:spLocks noChangeArrowheads="1"/>
          </p:cNvSpPr>
          <p:nvPr/>
        </p:nvSpPr>
        <p:spPr bwMode="auto">
          <a:xfrm rot="3088835">
            <a:off x="3976688" y="4110037"/>
            <a:ext cx="685800" cy="257175"/>
          </a:xfrm>
          <a:prstGeom prst="rightArrow">
            <a:avLst>
              <a:gd name="adj1" fmla="val 50000"/>
              <a:gd name="adj2" fmla="val 66667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bs-Latn-BA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3429000" y="5799138"/>
            <a:ext cx="7135813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latin typeface="Tahoma" pitchFamily="34" charset="0"/>
                <a:cs typeface="Arial" pitchFamily="34" charset="0"/>
              </a:rPr>
              <a:t>a – </a:t>
            </a:r>
            <a:r>
              <a:rPr lang="en-US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СУПЛЕМ</a:t>
            </a:r>
            <a:r>
              <a:rPr lang="en-US" altLang="en-US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E</a:t>
            </a:r>
            <a:r>
              <a:rPr lang="en-US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НТАРНЕ</a:t>
            </a:r>
            <a:r>
              <a:rPr lang="en-US" altLang="en-US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БРАЗДЕ</a:t>
            </a:r>
            <a:r>
              <a:rPr lang="en-US" altLang="en-US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 </a:t>
            </a:r>
            <a:endParaRPr lang="en-US" altLang="en-US">
              <a:solidFill>
                <a:srgbClr val="FF3300"/>
              </a:solidFill>
            </a:endParaRPr>
          </a:p>
          <a:p>
            <a:r>
              <a:rPr lang="en-US">
                <a:latin typeface="Tahoma" pitchFamily="34" charset="0"/>
                <a:cs typeface="Arial" pitchFamily="34" charset="0"/>
              </a:rPr>
              <a:t>б</a:t>
            </a:r>
            <a:r>
              <a:rPr lang="en-US" altLang="en-US">
                <a:latin typeface="Tahoma" pitchFamily="34" charset="0"/>
                <a:cs typeface="Arial" pitchFamily="34" charset="0"/>
              </a:rPr>
              <a:t> – </a:t>
            </a:r>
            <a:r>
              <a:rPr lang="en-US">
                <a:latin typeface="Tahoma" pitchFamily="34" charset="0"/>
                <a:cs typeface="Arial" pitchFamily="34" charset="0"/>
              </a:rPr>
              <a:t>РЕЦКАВ</a:t>
            </a:r>
            <a:r>
              <a:rPr lang="en-US" altLang="en-US">
                <a:latin typeface="Tahoma" pitchFamily="34" charset="0"/>
                <a:cs typeface="Arial" pitchFamily="34" charset="0"/>
              </a:rPr>
              <a:t> </a:t>
            </a:r>
            <a:r>
              <a:rPr lang="en-US">
                <a:latin typeface="Tahoma" pitchFamily="34" charset="0"/>
                <a:cs typeface="Arial" pitchFamily="34" charset="0"/>
              </a:rPr>
              <a:t>ИЗГЛЕД</a:t>
            </a:r>
            <a:r>
              <a:rPr lang="en-US" altLang="en-US">
                <a:latin typeface="Tahoma" pitchFamily="34" charset="0"/>
                <a:cs typeface="Arial" pitchFamily="34" charset="0"/>
              </a:rPr>
              <a:t> </a:t>
            </a:r>
            <a:r>
              <a:rPr lang="en-US">
                <a:latin typeface="Tahoma" pitchFamily="34" charset="0"/>
                <a:cs typeface="Arial" pitchFamily="34" charset="0"/>
              </a:rPr>
              <a:t>УНУТРАШЊЕГ</a:t>
            </a:r>
            <a:r>
              <a:rPr lang="en-US" altLang="en-US">
                <a:latin typeface="Tahoma" pitchFamily="34" charset="0"/>
                <a:cs typeface="Arial" pitchFamily="34" charset="0"/>
              </a:rPr>
              <a:t> </a:t>
            </a:r>
            <a:r>
              <a:rPr lang="en-US">
                <a:latin typeface="Tahoma" pitchFamily="34" charset="0"/>
                <a:cs typeface="Arial" pitchFamily="34" charset="0"/>
              </a:rPr>
              <a:t>ОКЛУЗАЛНОГ</a:t>
            </a:r>
            <a:r>
              <a:rPr lang="en-US" altLang="en-US">
                <a:latin typeface="Tahoma" pitchFamily="34" charset="0"/>
                <a:cs typeface="Arial" pitchFamily="34" charset="0"/>
              </a:rPr>
              <a:t> </a:t>
            </a:r>
            <a:r>
              <a:rPr lang="en-US">
                <a:latin typeface="Tahoma" pitchFamily="34" charset="0"/>
                <a:cs typeface="Arial" pitchFamily="34" charset="0"/>
              </a:rPr>
              <a:t>П</a:t>
            </a:r>
            <a:r>
              <a:rPr lang="en-US" altLang="en-US">
                <a:latin typeface="Tahoma" pitchFamily="34" charset="0"/>
                <a:cs typeface="Arial" pitchFamily="34" charset="0"/>
              </a:rPr>
              <a:t>O</a:t>
            </a:r>
            <a:r>
              <a:rPr lang="en-US">
                <a:latin typeface="Tahoma" pitchFamily="34" charset="0"/>
                <a:cs typeface="Arial" pitchFamily="34" charset="0"/>
              </a:rPr>
              <a:t>ЉА</a:t>
            </a: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2514600" y="381000"/>
            <a:ext cx="7391400" cy="11890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         Варијације</a:t>
            </a:r>
            <a:r>
              <a:rPr lang="sr-Latn-C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доњег</a:t>
            </a:r>
            <a:r>
              <a:rPr lang="sr-Latn-C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другог</a:t>
            </a:r>
            <a:r>
              <a:rPr lang="sr-Latn-C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сталног</a:t>
            </a:r>
            <a:r>
              <a:rPr lang="sr-Latn-C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6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молара</a:t>
            </a:r>
          </a:p>
        </p:txBody>
      </p:sp>
      <p:sp>
        <p:nvSpPr>
          <p:cNvPr id="44034" name="Rectangle 5"/>
          <p:cNvSpPr>
            <a:spLocks noChangeArrowheads="1"/>
          </p:cNvSpPr>
          <p:nvPr/>
        </p:nvSpPr>
        <p:spPr bwMode="auto">
          <a:xfrm>
            <a:off x="2667000" y="1700213"/>
            <a:ext cx="55245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sz="2400">
                <a:latin typeface="Tahoma" pitchFamily="34" charset="0"/>
                <a:cs typeface="Tahoma" pitchFamily="34" charset="0"/>
              </a:rPr>
              <a:t>4. </a:t>
            </a:r>
            <a:r>
              <a:rPr lang="en-US" altLang="en-US" sz="2400">
                <a:latin typeface="Tahoma" pitchFamily="34" charset="0"/>
                <a:cs typeface="Tahoma" pitchFamily="34" charset="0"/>
              </a:rPr>
              <a:t>ИРЕГУЛАРНОСТ КОРЕНСКИХ</a:t>
            </a:r>
            <a:r>
              <a:rPr lang="sr-Latn-CS" sz="2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2400">
                <a:latin typeface="Tahoma" pitchFamily="34" charset="0"/>
                <a:cs typeface="Tahoma" pitchFamily="34" charset="0"/>
              </a:rPr>
              <a:t>ГРАНА</a:t>
            </a:r>
          </a:p>
        </p:txBody>
      </p:sp>
      <p:pic>
        <p:nvPicPr>
          <p:cNvPr id="44035" name="Picture 6"/>
          <p:cNvPicPr>
            <a:picLocks noChangeAspect="1" noChangeArrowheads="1"/>
          </p:cNvPicPr>
          <p:nvPr/>
        </p:nvPicPr>
        <p:blipFill>
          <a:blip r:embed="rId2" cstate="print">
            <a:lum bright="12000" contrast="12000"/>
          </a:blip>
          <a:srcRect/>
          <a:stretch>
            <a:fillRect/>
          </a:stretch>
        </p:blipFill>
        <p:spPr bwMode="auto">
          <a:xfrm>
            <a:off x="3124200" y="2379663"/>
            <a:ext cx="5010150" cy="295433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2495550" y="5516563"/>
            <a:ext cx="7467600" cy="7318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en-US" sz="1400">
                <a:latin typeface="Tahoma" pitchFamily="34" charset="0"/>
                <a:cs typeface="Arial" pitchFamily="34" charset="0"/>
              </a:rPr>
              <a:t>a – </a:t>
            </a:r>
            <a:r>
              <a:rPr lang="en-US" sz="1400">
                <a:latin typeface="Tahoma" pitchFamily="34" charset="0"/>
                <a:cs typeface="Arial" pitchFamily="34" charset="0"/>
              </a:rPr>
              <a:t>ШИРОКА</a:t>
            </a:r>
            <a:r>
              <a:rPr lang="en-US" altLang="en-U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ДИВЕРГЕНЦИЈА</a:t>
            </a:r>
            <a:r>
              <a:rPr lang="en-US" altLang="en-U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КОРЕНСКИХ</a:t>
            </a:r>
            <a:r>
              <a:rPr lang="en-US" altLang="en-U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ГРАН</a:t>
            </a:r>
            <a:r>
              <a:rPr lang="en-US" altLang="en-US" sz="1400">
                <a:latin typeface="Tahoma" pitchFamily="34" charset="0"/>
                <a:cs typeface="Arial" pitchFamily="34" charset="0"/>
              </a:rPr>
              <a:t>A </a:t>
            </a:r>
            <a:endParaRPr lang="en-US" altLang="en-US" sz="1400"/>
          </a:p>
          <a:p>
            <a:r>
              <a:rPr lang="en-US" sz="1400">
                <a:latin typeface="Tahoma" pitchFamily="34" charset="0"/>
                <a:cs typeface="Arial" pitchFamily="34" charset="0"/>
              </a:rPr>
              <a:t>б</a:t>
            </a:r>
            <a:r>
              <a:rPr lang="en-US" altLang="en-US" sz="1400">
                <a:latin typeface="Tahoma" pitchFamily="34" charset="0"/>
                <a:cs typeface="Arial" pitchFamily="34" charset="0"/>
              </a:rPr>
              <a:t> – </a:t>
            </a:r>
            <a:r>
              <a:rPr lang="en-US" sz="140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ДУГЕ</a:t>
            </a:r>
            <a:r>
              <a:rPr lang="en-US" altLang="en-US" sz="140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КОРЕНСКЕ</a:t>
            </a:r>
            <a:r>
              <a:rPr lang="en-US" altLang="en-US" sz="140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ГРАНЕ</a:t>
            </a:r>
            <a:r>
              <a:rPr lang="en-US" altLang="en-US" sz="140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СА</a:t>
            </a:r>
            <a:r>
              <a:rPr lang="en-US" altLang="en-US" sz="140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ЕКСТРЕМНОМ</a:t>
            </a:r>
            <a:r>
              <a:rPr lang="en-US" altLang="en-US" sz="140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ДИСТАЛНОМ</a:t>
            </a:r>
            <a:r>
              <a:rPr lang="en-US" altLang="en-US" sz="140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ИНКЛИНАЦИЈОМ</a:t>
            </a:r>
            <a:r>
              <a:rPr lang="en-US" altLang="en-US" sz="1400">
                <a:solidFill>
                  <a:schemeClr val="folHlink"/>
                </a:solidFill>
                <a:latin typeface="Tahoma" pitchFamily="34" charset="0"/>
                <a:cs typeface="Arial" pitchFamily="34" charset="0"/>
              </a:rPr>
              <a:t> </a:t>
            </a:r>
            <a:endParaRPr lang="en-US" altLang="en-US" sz="1400">
              <a:solidFill>
                <a:schemeClr val="folHlink"/>
              </a:solidFill>
            </a:endParaRPr>
          </a:p>
          <a:p>
            <a:r>
              <a:rPr lang="en-US" sz="1400">
                <a:latin typeface="Tahoma" pitchFamily="34" charset="0"/>
                <a:cs typeface="Arial" pitchFamily="34" charset="0"/>
              </a:rPr>
              <a:t>ц</a:t>
            </a:r>
            <a:r>
              <a:rPr lang="en-US" altLang="en-US" sz="1400">
                <a:latin typeface="Tahoma" pitchFamily="34" charset="0"/>
                <a:cs typeface="Arial" pitchFamily="34" charset="0"/>
              </a:rPr>
              <a:t> – </a:t>
            </a:r>
            <a:r>
              <a:rPr lang="en-US" sz="1400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БИФИДНИ</a:t>
            </a:r>
            <a:r>
              <a:rPr lang="en-US" altLang="en-US" sz="1400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ИЗГЛЕД</a:t>
            </a:r>
            <a:r>
              <a:rPr lang="en-US" altLang="en-US" sz="1400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МЕЗИЈАЛНЕ</a:t>
            </a:r>
            <a:r>
              <a:rPr lang="en-US" altLang="en-US" sz="1400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КОРЕНСКЕ</a:t>
            </a:r>
            <a:r>
              <a:rPr lang="en-US" altLang="en-US" sz="1400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FF3300"/>
                </a:solidFill>
                <a:latin typeface="Tahoma" pitchFamily="34" charset="0"/>
                <a:cs typeface="Arial" pitchFamily="34" charset="0"/>
              </a:rPr>
              <a:t>ГРАНЕ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endParaRPr lang="en-US" altLang="en-US" sz="14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84" name="AutoShape 8"/>
          <p:cNvSpPr>
            <a:spLocks noChangeArrowheads="1"/>
          </p:cNvSpPr>
          <p:nvPr/>
        </p:nvSpPr>
        <p:spPr bwMode="auto">
          <a:xfrm rot="-1263957">
            <a:off x="7358063" y="4870450"/>
            <a:ext cx="257175" cy="304800"/>
          </a:xfrm>
          <a:prstGeom prst="upArrow">
            <a:avLst>
              <a:gd name="adj1" fmla="val 50000"/>
              <a:gd name="adj2" fmla="val 2963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vert="eaVert" wrap="none" anchor="ctr"/>
          <a:lstStyle/>
          <a:p>
            <a:endParaRPr lang="bs-Latn-BA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586" name="AutoShape 10"/>
          <p:cNvSpPr>
            <a:spLocks noChangeArrowheads="1"/>
          </p:cNvSpPr>
          <p:nvPr/>
        </p:nvSpPr>
        <p:spPr bwMode="auto">
          <a:xfrm rot="-1263957">
            <a:off x="7573963" y="4830763"/>
            <a:ext cx="3048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vert="eaVert" wrap="none" anchor="ctr"/>
          <a:lstStyle/>
          <a:p>
            <a:endParaRPr lang="bs-Latn-BA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2514600" y="457200"/>
            <a:ext cx="7080250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трећи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(dens molaris tercius inferior)</a:t>
            </a:r>
          </a:p>
        </p:txBody>
      </p:sp>
      <p:pic>
        <p:nvPicPr>
          <p:cNvPr id="4505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1828800"/>
            <a:ext cx="2133600" cy="14954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4505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10600" y="1828800"/>
            <a:ext cx="2057400" cy="15049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45060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352800"/>
            <a:ext cx="2152650" cy="16573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45061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10600" y="3276600"/>
            <a:ext cx="2057400" cy="17049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45062" name="Picture 9"/>
          <p:cNvPicPr>
            <a:picLocks noChangeAspect="1" noChangeArrowheads="1"/>
          </p:cNvPicPr>
          <p:nvPr/>
        </p:nvPicPr>
        <p:blipFill>
          <a:blip r:embed="rId6" cstate="print">
            <a:lum contrast="6000"/>
          </a:blip>
          <a:srcRect/>
          <a:stretch>
            <a:fillRect/>
          </a:stretch>
        </p:blipFill>
        <p:spPr bwMode="auto">
          <a:xfrm>
            <a:off x="6400800" y="5000625"/>
            <a:ext cx="4267200" cy="18573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522288" y="1441450"/>
            <a:ext cx="5649912" cy="54879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sz="1400">
                <a:latin typeface="Tahoma" pitchFamily="34" charset="0"/>
                <a:cs typeface="Arial" pitchFamily="34" charset="0"/>
              </a:rPr>
              <a:t>ОПШТЕ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КАРАКТЕРИСТИКЕ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:</a:t>
            </a:r>
            <a:endParaRPr lang="sr-Latn-CS" sz="1400"/>
          </a:p>
          <a:p>
            <a:r>
              <a:rPr lang="sr-Latn-CS" sz="1400">
                <a:latin typeface="Tahoma" pitchFamily="34" charset="0"/>
                <a:cs typeface="Arial" pitchFamily="34" charset="0"/>
              </a:rPr>
              <a:t>    </a:t>
            </a:r>
            <a:endParaRPr lang="sr-Latn-CS" sz="1400"/>
          </a:p>
          <a:p>
            <a:r>
              <a:rPr lang="en-US" sz="1400">
                <a:latin typeface="Tahoma" pitchFamily="34" charset="0"/>
                <a:cs typeface="Arial" pitchFamily="34" charset="0"/>
              </a:rPr>
              <a:t>ПОЛОЖАЈ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У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ЛУКУ</a:t>
            </a:r>
            <a:endParaRPr lang="en-US" sz="1400"/>
          </a:p>
          <a:p>
            <a:r>
              <a:rPr lang="en-US" sz="1400">
                <a:latin typeface="Tahoma" pitchFamily="34" charset="0"/>
                <a:cs typeface="Arial" pitchFamily="34" charset="0"/>
              </a:rPr>
              <a:t>   - 8. зуб од медијалне линије</a:t>
            </a:r>
          </a:p>
          <a:p>
            <a:r>
              <a:rPr lang="en-US" sz="1400">
                <a:latin typeface="Tahoma" pitchFamily="34" charset="0"/>
                <a:cs typeface="Arial" pitchFamily="34" charset="0"/>
              </a:rPr>
              <a:t>   - мезијално контактира са доњим 2. молароом</a:t>
            </a:r>
          </a:p>
          <a:p>
            <a:endParaRPr lang="en-US" sz="1400">
              <a:solidFill>
                <a:srgbClr val="FFFF00"/>
              </a:solidFill>
            </a:endParaRPr>
          </a:p>
          <a:p>
            <a:r>
              <a:rPr lang="en-US" sz="1400">
                <a:latin typeface="Tahoma" pitchFamily="34" charset="0"/>
                <a:cs typeface="Arial" pitchFamily="34" charset="0"/>
              </a:rPr>
              <a:t>НОМЕНКЛАТУРА</a:t>
            </a:r>
            <a:endParaRPr lang="en-US" sz="1400"/>
          </a:p>
          <a:p>
            <a:endParaRPr lang="en-US" sz="1400"/>
          </a:p>
          <a:p>
            <a:endParaRPr lang="en-US" sz="1400"/>
          </a:p>
          <a:p>
            <a:endParaRPr lang="en-US" sz="1400"/>
          </a:p>
          <a:p>
            <a:r>
              <a:rPr lang="en-US" sz="1400">
                <a:latin typeface="Tahoma" pitchFamily="34" charset="0"/>
                <a:cs typeface="Arial" pitchFamily="34" charset="0"/>
              </a:rPr>
              <a:t>ОБЛИК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И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ФУНКЦИЈА</a:t>
            </a:r>
            <a:endParaRPr lang="en-US" sz="1400"/>
          </a:p>
          <a:p>
            <a:r>
              <a:rPr lang="en-US" sz="1400">
                <a:latin typeface="Tahoma" pitchFamily="34" charset="0"/>
                <a:cs typeface="Arial" pitchFamily="34" charset="0"/>
              </a:rPr>
              <a:t>   - </a:t>
            </a:r>
            <a:r>
              <a:rPr lang="sr-Latn-CS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ЕКСТРЕМНО</a:t>
            </a:r>
            <a:r>
              <a:rPr lang="sr-Latn-CS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ВАРИЈАБИЛАН</a:t>
            </a:r>
            <a:r>
              <a:rPr lang="sr-Latn-CS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У</a:t>
            </a:r>
            <a:r>
              <a:rPr lang="sr-Latn-CS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ВЕЛИЧИНИ</a:t>
            </a:r>
            <a:r>
              <a:rPr lang="sr-Latn-CS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 </a:t>
            </a:r>
            <a:r>
              <a:rPr lang="en-GB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БЛИКУ</a:t>
            </a:r>
            <a:r>
              <a:rPr lang="sr-Latn-CS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КРУНЕ</a:t>
            </a:r>
            <a:r>
              <a:rPr lang="sr-Latn-CS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И</a:t>
            </a:r>
            <a:r>
              <a:rPr lang="sr-Latn-CS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КОРЕНОВА</a:t>
            </a:r>
            <a:endParaRPr lang="en-US" sz="140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  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- </a:t>
            </a:r>
            <a:r>
              <a:rPr lang="en-US" sz="1400">
                <a:latin typeface="Tahoma" pitchFamily="34" charset="0"/>
                <a:cs typeface="Arial" pitchFamily="34" charset="0"/>
              </a:rPr>
              <a:t>УВЕК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ЈЕ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МД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ШИРИНА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ВЕЋА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ОД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БО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 </a:t>
            </a:r>
            <a:r>
              <a:rPr lang="en-US" sz="1400">
                <a:latin typeface="Tahoma" pitchFamily="34" charset="0"/>
                <a:cs typeface="Arial" pitchFamily="34" charset="0"/>
              </a:rPr>
              <a:t>ШИРИНЕ</a:t>
            </a:r>
          </a:p>
          <a:p>
            <a:r>
              <a:rPr lang="en-US" sz="1400"/>
              <a:t>      (супротно од сталних горњих молара)</a:t>
            </a:r>
            <a:br>
              <a:rPr lang="en-US" sz="1400"/>
            </a:br>
            <a:r>
              <a:rPr lang="en-US" sz="1400"/>
              <a:t>   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- </a:t>
            </a:r>
            <a:r>
              <a:rPr lang="en-US" sz="1400">
                <a:latin typeface="Tahoma" pitchFamily="34" charset="0"/>
                <a:cs typeface="Arial" pitchFamily="34" charset="0"/>
              </a:rPr>
              <a:t>ОСНОВНА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УЛОГА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У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МАСТИКАЦИЈИ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/>
              <a:t> ЈЕ МЛЕВЕЊЕ И ГНЕЧЕЊЕ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 </a:t>
            </a:r>
            <a:r>
              <a:rPr lang="en-US" sz="1400">
                <a:latin typeface="Tahoma" pitchFamily="34" charset="0"/>
                <a:cs typeface="Arial" pitchFamily="34" charset="0"/>
              </a:rPr>
              <a:t>ХРАНЕ</a:t>
            </a:r>
          </a:p>
          <a:p>
            <a:pPr lvl="1"/>
            <a:r>
              <a:rPr lang="sr-Latn-CS" sz="1400">
                <a:solidFill>
                  <a:srgbClr val="FFFF00"/>
                </a:solidFill>
                <a:latin typeface="Tahoma" pitchFamily="34" charset="0"/>
                <a:cs typeface="Arial" pitchFamily="34" charset="0"/>
              </a:rPr>
              <a:t>     </a:t>
            </a:r>
            <a:endParaRPr lang="en-US" altLang="en-US" sz="1400">
              <a:solidFill>
                <a:srgbClr val="FFFF00"/>
              </a:solidFill>
            </a:endParaRPr>
          </a:p>
          <a:p>
            <a:r>
              <a:rPr lang="sr-Latn-CS" sz="14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ПРАВИЛАН</a:t>
            </a:r>
            <a:r>
              <a:rPr lang="sr-Latn-CS" sz="140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altLang="en-US" sz="140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ЗНАК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УГЛА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И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ЛУКА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, </a:t>
            </a:r>
            <a:endParaRPr lang="sr-Latn-CS" sz="1400"/>
          </a:p>
          <a:p>
            <a:r>
              <a:rPr lang="sr-Latn-CS" sz="140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    </a:t>
            </a:r>
            <a:r>
              <a:rPr lang="en-US" sz="140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ДИСТАЛНИ</a:t>
            </a:r>
            <a:r>
              <a:rPr lang="sr-Latn-CS" sz="140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  </a:t>
            </a:r>
            <a:r>
              <a:rPr lang="en-US" sz="1400">
                <a:latin typeface="Tahoma" pitchFamily="34" charset="0"/>
                <a:cs typeface="Arial" pitchFamily="34" charset="0"/>
              </a:rPr>
              <a:t>НАГИБ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КОРЕНА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И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 </a:t>
            </a:r>
            <a:endParaRPr lang="sr-Latn-CS" sz="1400">
              <a:latin typeface="Times New Roman" pitchFamily="18" charset="0"/>
            </a:endParaRPr>
          </a:p>
          <a:p>
            <a:r>
              <a:rPr lang="sr-Latn-CS" sz="140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    </a:t>
            </a:r>
            <a:r>
              <a:rPr lang="en-US" sz="140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ЛИНГВАЛНИ</a:t>
            </a:r>
            <a:r>
              <a:rPr lang="sr-Latn-CS" sz="140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НАГИБ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КРУНЕ</a:t>
            </a:r>
            <a:endParaRPr lang="sr-Latn-CS" sz="1400"/>
          </a:p>
          <a:p>
            <a:endParaRPr lang="sr-Latn-CS" sz="1400"/>
          </a:p>
          <a:p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latin typeface="Tahoma" pitchFamily="34" charset="0"/>
                <a:cs typeface="Arial" pitchFamily="34" charset="0"/>
              </a:rPr>
              <a:t>ОБРАЗУЈЕ</a:t>
            </a:r>
            <a:r>
              <a:rPr lang="sr-Latn-CS" sz="1400"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ОКЛУЗАЛНУ</a:t>
            </a:r>
            <a:r>
              <a:rPr lang="sr-Latn-CS" sz="140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ЈЕДИНИЦУ</a:t>
            </a:r>
          </a:p>
          <a:p>
            <a:r>
              <a:rPr lang="sr-Latn-CS" sz="140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   </a:t>
            </a:r>
            <a:r>
              <a:rPr lang="en-US" sz="140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СА</a:t>
            </a:r>
            <a:r>
              <a:rPr lang="sr-Latn-CS" sz="140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ГОРЊИМ</a:t>
            </a:r>
            <a:r>
              <a:rPr lang="sr-Latn-CS" sz="140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II и</a:t>
            </a:r>
            <a:r>
              <a:rPr lang="sr-Latn-CS" sz="140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 III МОЛАРОМ</a:t>
            </a:r>
            <a:r>
              <a:rPr lang="sr-Latn-CS" sz="1400">
                <a:solidFill>
                  <a:srgbClr val="203864"/>
                </a:solidFill>
                <a:latin typeface="Tahoma" pitchFamily="34" charset="0"/>
                <a:cs typeface="Arial" pitchFamily="34" charset="0"/>
              </a:rPr>
              <a:t> </a:t>
            </a:r>
          </a:p>
          <a:p>
            <a:pPr>
              <a:spcBef>
                <a:spcPct val="50000"/>
              </a:spcBef>
              <a:buClr>
                <a:srgbClr val="FFFF66"/>
              </a:buClr>
              <a:buSzPct val="155000"/>
            </a:pPr>
            <a:r>
              <a:rPr lang="sr-Latn-CS" sz="12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  </a:t>
            </a:r>
            <a:endParaRPr lang="sr-Latn-C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6088" name="Text Box 8"/>
          <p:cNvSpPr txBox="1"/>
          <p:nvPr/>
        </p:nvSpPr>
        <p:spPr>
          <a:xfrm>
            <a:off x="2133600" y="3098800"/>
            <a:ext cx="3408363" cy="51752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sr-Latn-CS" sz="1400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* стални доњи десни трећи молар:   48</a:t>
            </a:r>
          </a:p>
          <a:p>
            <a:pPr eaLnBrk="0" hangingPunct="0"/>
            <a:r>
              <a:rPr lang="en-US" altLang="sr-Latn-CS" sz="1400">
                <a:solidFill>
                  <a:srgbClr val="203864"/>
                </a:solidFill>
                <a:latin typeface="Arial" pitchFamily="34" charset="0"/>
                <a:cs typeface="Arial" pitchFamily="34" charset="0"/>
              </a:rPr>
              <a:t>* </a:t>
            </a:r>
            <a:r>
              <a:rPr lang="en-US" altLang="sr-Latn-CS" sz="1400">
                <a:solidFill>
                  <a:srgbClr val="203864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стални доњи леви трећи молар:     38</a:t>
            </a:r>
          </a:p>
        </p:txBody>
      </p:sp>
      <p:sp>
        <p:nvSpPr>
          <p:cNvPr id="45065" name="Text Box 2"/>
          <p:cNvSpPr txBox="1">
            <a:spLocks noChangeArrowheads="1"/>
          </p:cNvSpPr>
          <p:nvPr/>
        </p:nvSpPr>
        <p:spPr bwMode="auto">
          <a:xfrm>
            <a:off x="3444875" y="5151438"/>
            <a:ext cx="5127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5400">
                <a:latin typeface="Times New Roman" pitchFamily="18" charset="0"/>
                <a:cs typeface="Tahoma" pitchFamily="34" charset="0"/>
              </a:rPr>
              <a:t>}</a:t>
            </a:r>
          </a:p>
        </p:txBody>
      </p:sp>
      <p:sp>
        <p:nvSpPr>
          <p:cNvPr id="45066" name="Text Box 3"/>
          <p:cNvSpPr txBox="1">
            <a:spLocks noChangeArrowheads="1"/>
          </p:cNvSpPr>
          <p:nvPr/>
        </p:nvSpPr>
        <p:spPr bwMode="auto">
          <a:xfrm>
            <a:off x="3957638" y="5372100"/>
            <a:ext cx="121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200">
                <a:latin typeface="Tahoma" pitchFamily="34" charset="0"/>
                <a:cs typeface="Tahoma" pitchFamily="34" charset="0"/>
              </a:rPr>
              <a:t>само када има</a:t>
            </a:r>
          </a:p>
          <a:p>
            <a:pPr eaLnBrk="0" hangingPunct="0"/>
            <a:r>
              <a:rPr lang="en-US" altLang="en-US" sz="1200">
                <a:latin typeface="Tahoma" pitchFamily="34" charset="0"/>
                <a:cs typeface="Tahoma" pitchFamily="34" charset="0"/>
              </a:rPr>
              <a:t>типичан облик</a:t>
            </a:r>
          </a:p>
          <a:p>
            <a:pPr eaLnBrk="0" hangingPunct="0"/>
            <a:r>
              <a:rPr lang="en-US" altLang="en-US" sz="1200">
                <a:latin typeface="Tahoma" pitchFamily="34" charset="0"/>
                <a:cs typeface="Tahoma" pitchFamily="34" charset="0"/>
              </a:rPr>
              <a:t>круне</a:t>
            </a: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4"/>
          <p:cNvSpPr/>
          <p:nvPr/>
        </p:nvSpPr>
        <p:spPr>
          <a:xfrm>
            <a:off x="2133600" y="1612900"/>
            <a:ext cx="8001000" cy="315163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1" eaLnBrk="0" hangingPunct="0">
              <a:buFontTx/>
              <a:buChar char="•"/>
            </a:pP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ТАБЕЛА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РАЗВОЈА:</a:t>
            </a:r>
          </a:p>
          <a:p>
            <a:pPr lvl="1" eaLnBrk="0" hangingPunct="0"/>
            <a:endParaRPr lang="en-US" altLang="en-US" sz="1400" b="1" dirty="0">
              <a:solidFill>
                <a:schemeClr val="folHlink"/>
              </a:solidFill>
              <a:latin typeface="Tahoma" pitchFamily="34" charset="0"/>
              <a:cs typeface="Tahoma" pitchFamily="34" charset="0"/>
            </a:endParaRPr>
          </a:p>
          <a:p>
            <a:pPr lvl="1" eaLnBrk="0" hangingPunct="0">
              <a:buFontTx/>
              <a:buChar char="•"/>
            </a:pPr>
            <a:r>
              <a:rPr lang="en-US" altLang="en-US" sz="1400" b="1" dirty="0">
                <a:latin typeface="Tahoma" pitchFamily="34" charset="0"/>
                <a:cs typeface="Tahoma" pitchFamily="34" charset="0"/>
              </a:rPr>
              <a:t>ПОЧЕТАК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 b="1" dirty="0">
                <a:latin typeface="Tahoma" pitchFamily="34" charset="0"/>
                <a:cs typeface="Tahoma" pitchFamily="34" charset="0"/>
              </a:rPr>
              <a:t>КАЛЦИФИКАЦИЈЕ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 </a:t>
            </a:r>
            <a:r>
              <a:rPr lang="sr-Latn-CS" sz="14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          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 8 – 12.  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ГОДИНА</a:t>
            </a:r>
          </a:p>
          <a:p>
            <a:pPr lvl="1" eaLnBrk="0" hangingPunct="0">
              <a:buFontTx/>
              <a:buChar char="•"/>
            </a:pPr>
            <a:r>
              <a:rPr lang="en-US" altLang="en-US" sz="1400" b="1" dirty="0">
                <a:latin typeface="Tahoma" pitchFamily="34" charset="0"/>
                <a:cs typeface="Tahoma" pitchFamily="34" charset="0"/>
              </a:rPr>
              <a:t>КОМПЛЕТНО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 b="1" dirty="0">
                <a:latin typeface="Tahoma" pitchFamily="34" charset="0"/>
                <a:cs typeface="Tahoma" pitchFamily="34" charset="0"/>
              </a:rPr>
              <a:t>ФОРМИРАНА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 b="1" dirty="0">
                <a:latin typeface="Tahoma" pitchFamily="34" charset="0"/>
                <a:cs typeface="Tahoma" pitchFamily="34" charset="0"/>
              </a:rPr>
              <a:t>КРУНА</a:t>
            </a:r>
            <a:r>
              <a:rPr lang="sr-Latn-CS" sz="14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    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12 – 16.  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ГОДИНА</a:t>
            </a:r>
          </a:p>
          <a:p>
            <a:pPr lvl="1" eaLnBrk="0" hangingPunct="0">
              <a:buFontTx/>
              <a:buChar char="•"/>
            </a:pPr>
            <a:r>
              <a:rPr lang="en-US" altLang="en-US" sz="1400" b="1" dirty="0">
                <a:latin typeface="Tahoma" pitchFamily="34" charset="0"/>
                <a:cs typeface="Tahoma" pitchFamily="34" charset="0"/>
              </a:rPr>
              <a:t>ЕРУПЦИЈА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	</a:t>
            </a:r>
            <a:r>
              <a:rPr lang="en-US" altLang="en-US" sz="14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                                      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17 – 21.  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ГОДИНА</a:t>
            </a:r>
          </a:p>
          <a:p>
            <a:pPr lvl="1" eaLnBrk="0" hangingPunct="0">
              <a:buFontTx/>
              <a:buChar char="•"/>
            </a:pPr>
            <a:r>
              <a:rPr lang="en-US" altLang="en-US" sz="1400" b="1" dirty="0">
                <a:latin typeface="Tahoma" pitchFamily="34" charset="0"/>
                <a:cs typeface="Tahoma" pitchFamily="34" charset="0"/>
              </a:rPr>
              <a:t>ЗАВРШЕН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 b="1" dirty="0">
                <a:latin typeface="Tahoma" pitchFamily="34" charset="0"/>
                <a:cs typeface="Tahoma" pitchFamily="34" charset="0"/>
              </a:rPr>
              <a:t>РАСТ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 b="1" dirty="0">
                <a:latin typeface="Tahoma" pitchFamily="34" charset="0"/>
                <a:cs typeface="Tahoma" pitchFamily="34" charset="0"/>
              </a:rPr>
              <a:t>КОРEНА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sr-Latn-CS" sz="14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                  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18 – 25.  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ГОДИНА</a:t>
            </a:r>
            <a:endParaRPr lang="sr-Latn-CS" sz="1400" b="1" dirty="0">
              <a:solidFill>
                <a:srgbClr val="2F5597"/>
              </a:solidFill>
              <a:latin typeface="Tahoma" pitchFamily="34" charset="0"/>
              <a:cs typeface="Tahoma" pitchFamily="34" charset="0"/>
            </a:endParaRPr>
          </a:p>
          <a:p>
            <a:pPr lvl="4" eaLnBrk="0" hangingPunct="0"/>
            <a:endParaRPr lang="sr-Latn-CS" sz="1400" b="1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lvl="4" eaLnBrk="0" hangingPunct="0"/>
            <a:endParaRPr lang="sr-Latn-CS" sz="1400" b="1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ДИМЕНЗИЈЕ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СТАЛНОГ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ДОЊЕГ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III МОЛАРА</a:t>
            </a:r>
            <a:endParaRPr lang="sr-Latn-CS" sz="1400" b="1" dirty="0">
              <a:solidFill>
                <a:srgbClr val="2F5597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400" b="1" dirty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          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 </a:t>
            </a:r>
            <a:r>
              <a:rPr lang="en-US" altLang="en-US" sz="1400" b="1" dirty="0">
                <a:latin typeface="Tahoma" pitchFamily="34" charset="0"/>
                <a:cs typeface="Tahoma" pitchFamily="34" charset="0"/>
              </a:rPr>
              <a:t>МД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         </a:t>
            </a:r>
            <a:r>
              <a:rPr lang="sr-Cyrl-RS" sz="1400" b="1" dirty="0">
                <a:latin typeface="Tahoma" pitchFamily="34" charset="0"/>
                <a:cs typeface="Tahoma" pitchFamily="34" charset="0"/>
              </a:rPr>
              <a:t>БЛ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         </a:t>
            </a:r>
            <a:r>
              <a:rPr lang="en-US" altLang="en-US" sz="1400" b="1" dirty="0" err="1">
                <a:latin typeface="Tahoma" pitchFamily="34" charset="0"/>
                <a:cs typeface="Tahoma" pitchFamily="34" charset="0"/>
              </a:rPr>
              <a:t>висина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     </a:t>
            </a:r>
            <a:r>
              <a:rPr lang="en-US" altLang="en-US" sz="1400" b="1" dirty="0" err="1">
                <a:latin typeface="Tahoma" pitchFamily="34" charset="0"/>
                <a:cs typeface="Tahoma" pitchFamily="34" charset="0"/>
              </a:rPr>
              <a:t>дужина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       </a:t>
            </a:r>
            <a:r>
              <a:rPr lang="en-US" altLang="en-US" sz="1400" b="1" dirty="0" err="1">
                <a:latin typeface="Tahoma" pitchFamily="34" charset="0"/>
                <a:cs typeface="Tahoma" pitchFamily="34" charset="0"/>
              </a:rPr>
              <a:t>укупна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                      </a:t>
            </a:r>
          </a:p>
          <a:p>
            <a:pPr eaLnBrk="0" hangingPunct="0"/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  </a:t>
            </a:r>
            <a:r>
              <a:rPr lang="en-US" altLang="en-US" sz="1400" b="1" dirty="0" err="1">
                <a:latin typeface="Tahoma" pitchFamily="34" charset="0"/>
                <a:cs typeface="Tahoma" pitchFamily="34" charset="0"/>
              </a:rPr>
              <a:t>ширина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  </a:t>
            </a:r>
            <a:r>
              <a:rPr lang="en-US" altLang="en-US" sz="1400" b="1" dirty="0" err="1">
                <a:latin typeface="Tahoma" pitchFamily="34" charset="0"/>
                <a:cs typeface="Tahoma" pitchFamily="34" charset="0"/>
              </a:rPr>
              <a:t>ширина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   </a:t>
            </a:r>
            <a:r>
              <a:rPr lang="en-US" altLang="en-US" sz="1400" b="1" dirty="0" err="1">
                <a:latin typeface="Tahoma" pitchFamily="34" charset="0"/>
                <a:cs typeface="Tahoma" pitchFamily="34" charset="0"/>
              </a:rPr>
              <a:t>круне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      </a:t>
            </a:r>
            <a:r>
              <a:rPr lang="en-US" altLang="en-US" sz="1400" b="1" dirty="0" err="1">
                <a:latin typeface="Tahoma" pitchFamily="34" charset="0"/>
                <a:cs typeface="Tahoma" pitchFamily="34" charset="0"/>
              </a:rPr>
              <a:t>корена</a:t>
            </a:r>
            <a:r>
              <a:rPr lang="sr-Latn-CS" sz="1400" b="1" dirty="0">
                <a:latin typeface="Tahoma" pitchFamily="34" charset="0"/>
                <a:cs typeface="Tahoma" pitchFamily="34" charset="0"/>
              </a:rPr>
              <a:t>              </a:t>
            </a:r>
            <a:r>
              <a:rPr lang="en-US" altLang="en-US" sz="1400" b="1" dirty="0" err="1">
                <a:latin typeface="Tahoma" pitchFamily="34" charset="0"/>
                <a:cs typeface="Tahoma" pitchFamily="34" charset="0"/>
              </a:rPr>
              <a:t>дужина</a:t>
            </a:r>
            <a:r>
              <a:rPr lang="en-US" altLang="en-US" sz="1400" b="1" dirty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       </a:t>
            </a:r>
            <a:endParaRPr lang="sr-Latn-CS" sz="1400" b="1" dirty="0">
              <a:solidFill>
                <a:schemeClr val="folHlink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400" b="1" dirty="0">
                <a:latin typeface="Tahoma" pitchFamily="34" charset="0"/>
                <a:cs typeface="Tahoma" pitchFamily="34" charset="0"/>
              </a:rPr>
              <a:t>  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        10.0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   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          9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5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                 7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0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 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                11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0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                   18</a:t>
            </a:r>
            <a:r>
              <a:rPr lang="en-US" altLang="en-U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sr-Latn-CS" sz="1400" b="1" dirty="0">
                <a:solidFill>
                  <a:srgbClr val="2F5597"/>
                </a:solidFill>
                <a:latin typeface="Tahoma" pitchFamily="34" charset="0"/>
                <a:cs typeface="Tahoma" pitchFamily="34" charset="0"/>
              </a:rPr>
              <a:t>0</a:t>
            </a:r>
          </a:p>
          <a:p>
            <a:pPr lvl="4" eaLnBrk="0" hangingPunct="0"/>
            <a:endParaRPr lang="sr-Latn-CS" sz="1400" b="1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lvl="4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endParaRPr lang="sr-Latn-CS" sz="1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3171825" y="393700"/>
            <a:ext cx="5229225" cy="10810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Доњи</a:t>
            </a:r>
            <a:r>
              <a:rPr lang="sr-Latn-CS" sz="32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трећи</a:t>
            </a:r>
            <a:r>
              <a:rPr lang="sr-Latn-CS" sz="32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стални</a:t>
            </a:r>
            <a:r>
              <a:rPr lang="sr-Latn-CS" sz="32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молар</a:t>
            </a:r>
            <a:r>
              <a:rPr lang="sr-Latn-CS" sz="32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sr-Latn-CS" sz="32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Latn-CS" sz="32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(dens molaris tercius inferior</a:t>
            </a:r>
            <a:r>
              <a:rPr lang="sr-Latn-CS" sz="3200">
                <a:solidFill>
                  <a:srgbClr val="2038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</p:txBody>
      </p:sp>
      <p:pic>
        <p:nvPicPr>
          <p:cNvPr id="4608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572000"/>
            <a:ext cx="1619250" cy="11271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4608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572000"/>
            <a:ext cx="1371600" cy="110966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4608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5670550"/>
            <a:ext cx="1684338" cy="11874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46086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5638800"/>
            <a:ext cx="1371600" cy="12192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46087" name="Picture 10"/>
          <p:cNvPicPr>
            <a:picLocks noChangeAspect="1" noChangeArrowheads="1"/>
          </p:cNvPicPr>
          <p:nvPr/>
        </p:nvPicPr>
        <p:blipFill>
          <a:blip r:embed="rId6" cstate="print">
            <a:lum bright="-6000" contrast="6000"/>
          </a:blip>
          <a:srcRect/>
          <a:stretch>
            <a:fillRect/>
          </a:stretch>
        </p:blipFill>
        <p:spPr bwMode="auto">
          <a:xfrm>
            <a:off x="5562600" y="5164138"/>
            <a:ext cx="2971800" cy="13747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2514600" y="374650"/>
            <a:ext cx="5422900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трећи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(dens molaris tercius inferior)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4038600" y="1982788"/>
            <a:ext cx="2171700" cy="4587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ОБЛИК</a:t>
            </a:r>
            <a:r>
              <a:rPr lang="sr-Latn-CS" sz="2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2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КРУНЕ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2514600" y="2743200"/>
            <a:ext cx="5486400" cy="28432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Тип</a:t>
            </a: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I </a:t>
            </a: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-  </a:t>
            </a:r>
            <a:r>
              <a:rPr lang="en-US" altLang="sr-Latn-CS">
                <a:effectLst>
                  <a:outerShdw blurRad="38100" dist="38100" dir="2700000" algn="tl">
                    <a:srgbClr val="C0C0C0"/>
                  </a:outerShdw>
                </a:effectLst>
              </a:rPr>
              <a:t>чешћи</a:t>
            </a:r>
            <a:br>
              <a:rPr lang="en-US" altLang="sr-Latn-C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sr-Latn-CS">
                <a:effectLst>
                  <a:outerShdw blurRad="38100" dist="38100" dir="2700000" algn="tl">
                    <a:srgbClr val="C0C0C0"/>
                  </a:outerShdw>
                </a:effectLst>
              </a:rPr>
              <a:t>   -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облик</a:t>
            </a: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круне</a:t>
            </a: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сличан</a:t>
            </a: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другом</a:t>
            </a: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доњем</a:t>
            </a: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молару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   са 4 квржице</a:t>
            </a:r>
          </a:p>
          <a:p>
            <a:pPr>
              <a:buFontTx/>
              <a:buChar char="•"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Тип</a:t>
            </a: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II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-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облик</a:t>
            </a: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alt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круне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сличан</a:t>
            </a: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доњем</a:t>
            </a: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првом</a:t>
            </a:r>
            <a:r>
              <a:rPr lang="sr-Latn-C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молару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   са 5 квржица</a:t>
            </a:r>
          </a:p>
        </p:txBody>
      </p:sp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9600" y="4267200"/>
            <a:ext cx="2046288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05800" y="1981200"/>
            <a:ext cx="2057400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363FBC0-617B-647A-0BA1-22F07028AEDC}"/>
              </a:ext>
            </a:extLst>
          </p:cNvPr>
          <p:cNvPicPr>
            <a:picLocks noGrp="1" noChangeAspect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3231896" y="3198648"/>
            <a:ext cx="3451538" cy="2328153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E9F2B52-A465-5C25-52FB-E4ACA45054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327025"/>
            <a:ext cx="5422900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32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трећи</a:t>
            </a:r>
            <a:r>
              <a:rPr lang="sr-Latn-CS" sz="32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32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r>
              <a:rPr lang="sr-Latn-CS" sz="32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sr-Latn-CS" sz="32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sr-Latn-CS" sz="32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sr-Latn-CS" sz="32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dens</a:t>
            </a:r>
            <a:r>
              <a:rPr lang="sr-Latn-CS" sz="32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sr-Latn-CS" sz="32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molaris</a:t>
            </a:r>
            <a:r>
              <a:rPr lang="sr-Latn-CS" sz="32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sr-Latn-CS" sz="32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tercius</a:t>
            </a:r>
            <a:r>
              <a:rPr lang="sr-Latn-CS" sz="32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sr-Latn-CS" sz="32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inferior</a:t>
            </a:r>
            <a:r>
              <a:rPr lang="sr-Latn-CS" sz="32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0829E4D-2BB8-946C-C57C-5C6CA64183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4685" y="2066842"/>
            <a:ext cx="4013200" cy="4587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sr-Cyrl-RS" sz="24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БУК</a:t>
            </a:r>
            <a:r>
              <a:rPr lang="en-US" sz="24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АЛНИ</a:t>
            </a:r>
            <a:r>
              <a:rPr lang="sr-Latn-CS" sz="24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24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АСПЕКТ</a:t>
            </a:r>
          </a:p>
        </p:txBody>
      </p:sp>
      <p:sp>
        <p:nvSpPr>
          <p:cNvPr id="7" name="Text Box 1">
            <a:extLst>
              <a:ext uri="{FF2B5EF4-FFF2-40B4-BE49-F238E27FC236}">
                <a16:creationId xmlns:a16="http://schemas.microsoft.com/office/drawing/2014/main" id="{66A7E16D-297F-BFB8-78EA-BBF6F3664B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4718" y="5526801"/>
            <a:ext cx="815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  <a:cs typeface="Arial" pitchFamily="34" charset="0"/>
              </a:rPr>
              <a:t>доњи леви</a:t>
            </a:r>
          </a:p>
        </p:txBody>
      </p:sp>
    </p:spTree>
    <p:extLst>
      <p:ext uri="{BB962C8B-B14F-4D97-AF65-F5344CB8AC3E}">
        <p14:creationId xmlns:p14="http://schemas.microsoft.com/office/powerpoint/2010/main" val="269260222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DBBD629-6B51-73C3-20B5-81E91A990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673" y="4574625"/>
            <a:ext cx="3080103" cy="2029951"/>
          </a:xfrm>
          <a:prstGeom prst="rect">
            <a:avLst/>
          </a:prstGeom>
        </p:spPr>
      </p:pic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2743200" y="327025"/>
            <a:ext cx="5422900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32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трећи</a:t>
            </a:r>
            <a:r>
              <a:rPr lang="sr-Latn-CS" sz="32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32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r>
              <a:rPr lang="sr-Latn-CS" sz="32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sr-Latn-CS" sz="32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sr-Latn-CS" sz="32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sr-Latn-CS" sz="32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dens</a:t>
            </a:r>
            <a:r>
              <a:rPr lang="sr-Latn-CS" sz="32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sr-Latn-CS" sz="32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molaris</a:t>
            </a:r>
            <a:r>
              <a:rPr lang="sr-Latn-CS" sz="32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sr-Latn-CS" sz="32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tercius</a:t>
            </a:r>
            <a:r>
              <a:rPr lang="sr-Latn-CS" sz="32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sr-Latn-CS" sz="32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inferior</a:t>
            </a:r>
            <a:r>
              <a:rPr lang="sr-Latn-CS" sz="32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438400" y="1470025"/>
            <a:ext cx="4013200" cy="4587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ЛИНГВАЛНИ</a:t>
            </a:r>
            <a:r>
              <a:rPr lang="sr-Latn-CS" sz="24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24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АСПЕКТ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1905000" y="2003425"/>
            <a:ext cx="8658225" cy="1341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 </a:t>
            </a: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     </a:t>
            </a:r>
            <a:r>
              <a:rPr lang="en-US" altLang="en-US" sz="16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- кратка, сферична круна</a:t>
            </a:r>
            <a:endParaRPr lang="en-US" altLang="en-US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altLang="en-US" sz="16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         - заобљене квржице</a:t>
            </a:r>
            <a:endParaRPr lang="en-US" altLang="en-US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alt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- кратке коренске гране, међусобно близу </a:t>
            </a:r>
            <a:br>
              <a:rPr lang="en-US" alt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или фузионисане</a:t>
            </a:r>
          </a:p>
          <a:p>
            <a:r>
              <a:rPr lang="en-US" altLang="en-US" sz="16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         - изражена дистална ангулација коренских грана</a:t>
            </a:r>
            <a:endParaRPr lang="en-US" altLang="en-US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413000" y="3502025"/>
            <a:ext cx="4013200" cy="4587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sz="2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ПРОКСИМАЛНИ</a:t>
            </a:r>
            <a:r>
              <a:rPr lang="sr-Latn-CS" sz="2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2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АСПЕКТ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1879600" y="3954463"/>
            <a:ext cx="8658225" cy="6096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 </a:t>
            </a: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     </a:t>
            </a:r>
            <a:r>
              <a:rPr lang="en-US" altLang="en-US" sz="16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- сферична контура круне</a:t>
            </a:r>
            <a:endParaRPr lang="en-US" altLang="en-US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altLang="en-US" sz="16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         - дистална површина ужа од мезијалне</a:t>
            </a:r>
            <a:endParaRPr lang="en-US" altLang="en-US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8137" name="Text Box 1"/>
          <p:cNvSpPr txBox="1">
            <a:spLocks noChangeArrowheads="1"/>
          </p:cNvSpPr>
          <p:nvPr/>
        </p:nvSpPr>
        <p:spPr bwMode="auto">
          <a:xfrm>
            <a:off x="8686800" y="3505200"/>
            <a:ext cx="815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  <a:cs typeface="Arial" pitchFamily="34" charset="0"/>
              </a:rPr>
              <a:t>доњи леви</a:t>
            </a:r>
          </a:p>
        </p:txBody>
      </p:sp>
      <p:sp>
        <p:nvSpPr>
          <p:cNvPr id="48138" name="Text Box 1"/>
          <p:cNvSpPr txBox="1">
            <a:spLocks noChangeArrowheads="1"/>
          </p:cNvSpPr>
          <p:nvPr/>
        </p:nvSpPr>
        <p:spPr bwMode="auto">
          <a:xfrm>
            <a:off x="2870200" y="6451600"/>
            <a:ext cx="15335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  <a:cs typeface="Arial" pitchFamily="34" charset="0"/>
              </a:rPr>
              <a:t>доњи леви - мезијално</a:t>
            </a:r>
          </a:p>
        </p:txBody>
      </p:sp>
      <p:sp>
        <p:nvSpPr>
          <p:cNvPr id="48139" name="Text Box 1"/>
          <p:cNvSpPr txBox="1">
            <a:spLocks noChangeArrowheads="1"/>
          </p:cNvSpPr>
          <p:nvPr/>
        </p:nvSpPr>
        <p:spPr bwMode="auto">
          <a:xfrm>
            <a:off x="6578600" y="6578600"/>
            <a:ext cx="1479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  <a:cs typeface="Arial" pitchFamily="34" charset="0"/>
              </a:rPr>
              <a:t>доњи леви - дистално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80456F-300A-986D-2FC9-71FBBEBE98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2967" y="1204355"/>
            <a:ext cx="3168203" cy="21984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0B35A7-BEB2-13E2-4892-7C3FDCB9DE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1220" y="4485770"/>
            <a:ext cx="2927144" cy="211880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2743200" y="398463"/>
            <a:ext cx="5422900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трећи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(dens molaris tercius inferior)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3962400" y="1541463"/>
            <a:ext cx="4013200" cy="4587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sz="2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ОКЛУЗАЛНИ</a:t>
            </a:r>
            <a:r>
              <a:rPr lang="sr-Latn-CS" sz="2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2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АСПЕКТ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1905000" y="2362200"/>
            <a:ext cx="5791200" cy="3063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КОНТУРА</a:t>
            </a:r>
            <a:r>
              <a:rPr lang="en-US" altLang="en-US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СОП</a:t>
            </a:r>
            <a:r>
              <a:rPr lang="sr-Latn-CS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ЈЕ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НАЈЧЕШЋЕ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ОВОИДНОГ</a:t>
            </a:r>
            <a:r>
              <a:rPr lang="en-US" altLang="en-US" sz="1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ОБЛИКА</a:t>
            </a:r>
            <a:r>
              <a:rPr lang="en-US" altLang="en-US" sz="1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.</a:t>
            </a:r>
            <a:r>
              <a:rPr lang="en-US" altLang="en-US" sz="14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endParaRPr lang="en-US" altLang="en-US" sz="140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1828800" y="2819400"/>
            <a:ext cx="5334000" cy="15859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lvl="1"/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МЕЗИЈАЛНИ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ДЕО</a:t>
            </a:r>
            <a:r>
              <a:rPr lang="sr-Latn-C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КРУНЕ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ЈЕ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ЗНАЧАЈНО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ШИРИ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У БО</a:t>
            </a:r>
            <a:r>
              <a:rPr lang="sr-Latn-C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ПРАВЦУ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ОД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ДИСТАЛНОГ</a:t>
            </a:r>
            <a:r>
              <a:rPr lang="sr-Latn-C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ДЕЛА</a:t>
            </a:r>
          </a:p>
          <a:p>
            <a:pPr lvl="1"/>
            <a:endParaRPr lang="en-US" sz="14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Arial" pitchFamily="34" charset="0"/>
            </a:endParaRPr>
          </a:p>
          <a:p>
            <a:pPr lvl="1"/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БУКАЛНИ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И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ЛИНГВАЛНИ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ПРОФИЛИ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</a:p>
          <a:p>
            <a:pPr lvl="1"/>
            <a:r>
              <a:rPr lang="sr-Latn-C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ПРИМЕТНО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КОНВЕРГИРАЈУ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ПРЕМА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ДИСТАЛНО</a:t>
            </a:r>
          </a:p>
          <a:p>
            <a:pPr lvl="1"/>
            <a:endParaRPr lang="en-US" sz="14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Arial" pitchFamily="34" charset="0"/>
            </a:endParaRPr>
          </a:p>
          <a:p>
            <a:pPr lvl="1"/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ТРИГОНИД ЈАСНО ШИРИ ОД ТАЛОНИДА</a:t>
            </a: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1828800" y="4648200"/>
            <a:ext cx="8610600" cy="15859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sr-Latn-C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КОНТУРА</a:t>
            </a:r>
            <a:r>
              <a:rPr lang="en-US" altLang="en-US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УОП</a:t>
            </a:r>
            <a:r>
              <a:rPr lang="en-US" altLang="en-US" sz="1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ЈЕ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ОВОИДНОГ</a:t>
            </a:r>
            <a:r>
              <a:rPr lang="en-US" altLang="en-US" sz="1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ОБЛИКА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И</a:t>
            </a:r>
          </a:p>
          <a:p>
            <a:r>
              <a:rPr lang="sr-Latn-C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    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НАГЛАШЕНО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КОМПРИМОВАНА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У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БО</a:t>
            </a:r>
            <a:r>
              <a:rPr lang="sr-Latn-C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И</a:t>
            </a:r>
            <a:r>
              <a:rPr lang="sr-Latn-C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МД</a:t>
            </a:r>
            <a:r>
              <a:rPr lang="sr-Latn-C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</a:p>
          <a:p>
            <a:r>
              <a:rPr lang="sr-Latn-C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    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ПРАВЦУ</a:t>
            </a:r>
          </a:p>
          <a:p>
            <a:r>
              <a:rPr lang="en-US" sz="1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КВРЖИЦЕ</a:t>
            </a:r>
            <a:r>
              <a:rPr lang="en-US" altLang="en-US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СУ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РЕГУЛАРНОГ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ОБЛИКА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И РАСПОРЕДА</a:t>
            </a:r>
            <a:r>
              <a:rPr lang="sr-Latn-C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. 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endParaRPr lang="en-US" altLang="en-US" sz="14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ЗНАТНО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СУ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ЗАОБЉЕНИЈЕ У ОДНОСУ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НА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ДОЊИ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ДРУГИ</a:t>
            </a:r>
            <a:r>
              <a:rPr lang="sr-Latn-C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endParaRPr lang="sr-Latn-CS" sz="14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МОЛАР</a:t>
            </a:r>
            <a:endParaRPr lang="en-US" sz="14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1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ИРЕГУЛАРАН</a:t>
            </a:r>
            <a:r>
              <a:rPr lang="sr-Latn-CS" sz="1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ФИСУРНИ</a:t>
            </a:r>
            <a:r>
              <a:rPr lang="sr-Latn-CS" sz="1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КОМПЛЕКС</a:t>
            </a:r>
            <a:r>
              <a:rPr lang="sr-Latn-CS" sz="1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sr-Latn-C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(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ГЛАВНЕ</a:t>
            </a:r>
            <a:r>
              <a:rPr lang="sr-Latn-C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БРАЗДЕ</a:t>
            </a:r>
            <a:r>
              <a:rPr lang="sr-Latn-C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СУ</a:t>
            </a:r>
            <a:r>
              <a:rPr lang="sr-Latn-C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КРАТКЕ</a:t>
            </a:r>
            <a:r>
              <a:rPr lang="sr-Latn-C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И</a:t>
            </a:r>
            <a:r>
              <a:rPr lang="sr-Latn-C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НЕПРАВИЛНОГ</a:t>
            </a:r>
            <a:r>
              <a:rPr lang="sr-Latn-C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altLang="sr-Latn-C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РАСПОРЕДА</a:t>
            </a:r>
            <a:r>
              <a:rPr lang="sr-Latn-C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) </a:t>
            </a:r>
            <a:r>
              <a:rPr lang="en-US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endParaRPr lang="en-US" altLang="en-US" sz="14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9158" name="Picture 9"/>
          <p:cNvPicPr>
            <a:picLocks noChangeAspect="1" noChangeArrowheads="1"/>
          </p:cNvPicPr>
          <p:nvPr/>
        </p:nvPicPr>
        <p:blipFill>
          <a:blip r:embed="rId2" cstate="print">
            <a:lum bright="12000" contrast="12000"/>
          </a:blip>
          <a:srcRect/>
          <a:stretch>
            <a:fillRect/>
          </a:stretch>
        </p:blipFill>
        <p:spPr bwMode="auto">
          <a:xfrm>
            <a:off x="6996113" y="3657600"/>
            <a:ext cx="3671887" cy="182086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9706" name="AutoShape 10"/>
          <p:cNvSpPr>
            <a:spLocks noChangeArrowheads="1"/>
          </p:cNvSpPr>
          <p:nvPr/>
        </p:nvSpPr>
        <p:spPr bwMode="auto">
          <a:xfrm>
            <a:off x="7315200" y="4114800"/>
            <a:ext cx="180975" cy="838200"/>
          </a:xfrm>
          <a:prstGeom prst="upDownArrow">
            <a:avLst>
              <a:gd name="adj1" fmla="val 50000"/>
              <a:gd name="adj2" fmla="val 92632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bs-Latn-BA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708" name="AutoShape 12"/>
          <p:cNvSpPr>
            <a:spLocks noChangeArrowheads="1"/>
          </p:cNvSpPr>
          <p:nvPr/>
        </p:nvSpPr>
        <p:spPr bwMode="auto">
          <a:xfrm>
            <a:off x="8001000" y="3962400"/>
            <a:ext cx="180975" cy="990600"/>
          </a:xfrm>
          <a:prstGeom prst="upDownArrow">
            <a:avLst>
              <a:gd name="adj1" fmla="val 50000"/>
              <a:gd name="adj2" fmla="val 10947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bs-Latn-BA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709" name="Oval 13"/>
          <p:cNvSpPr>
            <a:spLocks noChangeArrowheads="1"/>
          </p:cNvSpPr>
          <p:nvPr/>
        </p:nvSpPr>
        <p:spPr bwMode="auto">
          <a:xfrm>
            <a:off x="7010400" y="3733800"/>
            <a:ext cx="1600200" cy="15240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</a:ln>
          <a:effectLst/>
        </p:spPr>
        <p:txBody>
          <a:bodyPr wrap="none" anchor="ctr"/>
          <a:lstStyle/>
          <a:p>
            <a:endParaRPr lang="bs-Latn-BA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2743200" y="685800"/>
            <a:ext cx="5422900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трећи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(dens molaris tercius inferior)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4953000" y="1981200"/>
            <a:ext cx="1981200" cy="4587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en-US" sz="24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КОРЕН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1905000" y="2590800"/>
            <a:ext cx="8658225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en-US" dirty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 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      - 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изузетно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варијабилан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у 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броју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, 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величини</a:t>
            </a:r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           и 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закривљености</a:t>
            </a:r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         - 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фузије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су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честе</a:t>
            </a:r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0183" name="Text Box 1"/>
          <p:cNvSpPr txBox="1">
            <a:spLocks noChangeArrowheads="1"/>
          </p:cNvSpPr>
          <p:nvPr/>
        </p:nvSpPr>
        <p:spPr bwMode="auto">
          <a:xfrm>
            <a:off x="3886200" y="4876800"/>
            <a:ext cx="12477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  <a:cs typeface="Arial" pitchFamily="34" charset="0"/>
              </a:rPr>
              <a:t>доњи леви - линг.</a:t>
            </a:r>
          </a:p>
        </p:txBody>
      </p:sp>
      <p:sp>
        <p:nvSpPr>
          <p:cNvPr id="50184" name="Text Box 1"/>
          <p:cNvSpPr txBox="1">
            <a:spLocks noChangeArrowheads="1"/>
          </p:cNvSpPr>
          <p:nvPr/>
        </p:nvSpPr>
        <p:spPr bwMode="auto">
          <a:xfrm>
            <a:off x="6464302" y="4729162"/>
            <a:ext cx="11874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 dirty="0" err="1">
                <a:latin typeface="Tahoma" pitchFamily="34" charset="0"/>
                <a:cs typeface="Arial" pitchFamily="34" charset="0"/>
              </a:rPr>
              <a:t>доњи</a:t>
            </a:r>
            <a:r>
              <a:rPr lang="en-US" altLang="en-US" sz="10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altLang="en-US" sz="1000" dirty="0" err="1">
                <a:latin typeface="Tahoma" pitchFamily="34" charset="0"/>
                <a:cs typeface="Arial" pitchFamily="34" charset="0"/>
              </a:rPr>
              <a:t>леви</a:t>
            </a:r>
            <a:r>
              <a:rPr lang="en-US" altLang="en-US" sz="1000" dirty="0">
                <a:latin typeface="Tahoma" pitchFamily="34" charset="0"/>
                <a:cs typeface="Arial" pitchFamily="34" charset="0"/>
              </a:rPr>
              <a:t> - </a:t>
            </a:r>
            <a:r>
              <a:rPr lang="en-US" altLang="en-US" sz="1000" dirty="0" err="1">
                <a:latin typeface="Tahoma" pitchFamily="34" charset="0"/>
                <a:cs typeface="Arial" pitchFamily="34" charset="0"/>
              </a:rPr>
              <a:t>мез</a:t>
            </a:r>
            <a:r>
              <a:rPr lang="en-US" altLang="en-US" sz="1000" dirty="0">
                <a:latin typeface="Tahoma" pitchFamily="34" charset="0"/>
                <a:cs typeface="Arial" pitchFamily="34" charset="0"/>
              </a:rPr>
              <a:t>.</a:t>
            </a:r>
          </a:p>
        </p:txBody>
      </p:sp>
      <p:sp>
        <p:nvSpPr>
          <p:cNvPr id="50185" name="Text Box 1"/>
          <p:cNvSpPr txBox="1">
            <a:spLocks noChangeArrowheads="1"/>
          </p:cNvSpPr>
          <p:nvPr/>
        </p:nvSpPr>
        <p:spPr bwMode="auto">
          <a:xfrm>
            <a:off x="9321800" y="4754562"/>
            <a:ext cx="1241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 dirty="0" err="1">
                <a:latin typeface="Tahoma" pitchFamily="34" charset="0"/>
                <a:cs typeface="Arial" pitchFamily="34" charset="0"/>
              </a:rPr>
              <a:t>доњи</a:t>
            </a:r>
            <a:r>
              <a:rPr lang="en-US" altLang="en-US" sz="1000" dirty="0">
                <a:latin typeface="Tahoma" pitchFamily="34" charset="0"/>
                <a:cs typeface="Arial" pitchFamily="34" charset="0"/>
              </a:rPr>
              <a:t> </a:t>
            </a:r>
            <a:r>
              <a:rPr lang="en-US" altLang="en-US" sz="1000" dirty="0" err="1">
                <a:latin typeface="Tahoma" pitchFamily="34" charset="0"/>
                <a:cs typeface="Arial" pitchFamily="34" charset="0"/>
              </a:rPr>
              <a:t>леви</a:t>
            </a:r>
            <a:r>
              <a:rPr lang="en-US" altLang="en-US" sz="1000" dirty="0">
                <a:latin typeface="Tahoma" pitchFamily="34" charset="0"/>
                <a:cs typeface="Arial" pitchFamily="34" charset="0"/>
              </a:rPr>
              <a:t> - </a:t>
            </a:r>
            <a:r>
              <a:rPr lang="en-US" altLang="en-US" sz="1000" dirty="0" err="1">
                <a:latin typeface="Tahoma" pitchFamily="34" charset="0"/>
                <a:cs typeface="Arial" pitchFamily="34" charset="0"/>
              </a:rPr>
              <a:t>дист</a:t>
            </a:r>
            <a:r>
              <a:rPr lang="en-US" altLang="en-US" sz="1000" dirty="0">
                <a:latin typeface="Tahoma" pitchFamily="34" charset="0"/>
                <a:cs typeface="Arial" pitchFamily="34" charset="0"/>
              </a:rPr>
              <a:t>.</a:t>
            </a:r>
          </a:p>
        </p:txBody>
      </p:sp>
      <p:sp>
        <p:nvSpPr>
          <p:cNvPr id="50187" name="Text Box 1"/>
          <p:cNvSpPr txBox="1">
            <a:spLocks noChangeArrowheads="1"/>
          </p:cNvSpPr>
          <p:nvPr/>
        </p:nvSpPr>
        <p:spPr bwMode="auto">
          <a:xfrm>
            <a:off x="1498600" y="4851400"/>
            <a:ext cx="12160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  <a:cs typeface="Arial" pitchFamily="34" charset="0"/>
              </a:rPr>
              <a:t>доњи леви - бук..</a:t>
            </a:r>
          </a:p>
        </p:txBody>
      </p:sp>
      <p:pic>
        <p:nvPicPr>
          <p:cNvPr id="2" name="Content Placeholder 3">
            <a:extLst>
              <a:ext uri="{FF2B5EF4-FFF2-40B4-BE49-F238E27FC236}">
                <a16:creationId xmlns:a16="http://schemas.microsoft.com/office/drawing/2014/main" id="{DA96B5B8-FC86-759B-8D4A-27DB2D5BD4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909" y="5121275"/>
            <a:ext cx="2589503" cy="17466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22A8B0F-1DAD-B4A0-5B32-EC6DA974E3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0937" y="5121275"/>
            <a:ext cx="2342663" cy="1625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DD7AB0-22C8-338C-25E0-5417D74DC5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0647" y="5057487"/>
            <a:ext cx="2660144" cy="17531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DE4BB03-17DE-F408-A90A-531BB5D9A7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99446" y="5057487"/>
            <a:ext cx="2386934" cy="172777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438400" y="533400"/>
            <a:ext cx="7924800" cy="15541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Варијације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доњег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трећег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сталног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молара</a:t>
            </a:r>
          </a:p>
          <a:p>
            <a:endParaRPr lang="en-US" sz="32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1202" name="Rectangle 5"/>
          <p:cNvSpPr>
            <a:spLocks noChangeArrowheads="1"/>
          </p:cNvSpPr>
          <p:nvPr/>
        </p:nvSpPr>
        <p:spPr bwMode="auto">
          <a:xfrm>
            <a:off x="2667000" y="2209800"/>
            <a:ext cx="7620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Latn-CS">
                <a:latin typeface="Tahoma" pitchFamily="34" charset="0"/>
                <a:cs typeface="Tahoma" pitchFamily="34" charset="0"/>
              </a:rPr>
              <a:t>1.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ВАРИЈАЦИЈЕ</a:t>
            </a:r>
            <a:r>
              <a:rPr lang="sr-Latn-CS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У</a:t>
            </a:r>
            <a:r>
              <a:rPr lang="sr-Latn-CS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ВЕЛИЧИНИ</a:t>
            </a:r>
            <a:r>
              <a:rPr lang="sr-Latn-CS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И</a:t>
            </a:r>
            <a:r>
              <a:rPr lang="sr-Latn-CS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ОБЛИКУ</a:t>
            </a:r>
            <a:r>
              <a:rPr lang="sr-Latn-CS">
                <a:latin typeface="Tahoma" pitchFamily="34" charset="0"/>
                <a:cs typeface="Tahoma" pitchFamily="34" charset="0"/>
              </a:rPr>
              <a:t> K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РУНЕ</a:t>
            </a:r>
            <a:endParaRPr lang="sr-Latn-CS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>
                <a:latin typeface="Tahoma" pitchFamily="34" charset="0"/>
                <a:cs typeface="Tahoma" pitchFamily="34" charset="0"/>
              </a:rPr>
              <a:t>2.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ВАРИЈАЦИЈЕ</a:t>
            </a:r>
            <a:r>
              <a:rPr lang="sr-Latn-CS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КОРЕНСКИХ</a:t>
            </a:r>
            <a:r>
              <a:rPr lang="sr-Latn-CS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ГРАН</a:t>
            </a:r>
            <a:r>
              <a:rPr lang="sr-Latn-CS">
                <a:latin typeface="Tahoma" pitchFamily="34" charset="0"/>
                <a:cs typeface="Tahoma" pitchFamily="34" charset="0"/>
              </a:rPr>
              <a:t>A</a:t>
            </a:r>
          </a:p>
        </p:txBody>
      </p:sp>
      <p:pic>
        <p:nvPicPr>
          <p:cNvPr id="51203" name="Picture 6" descr="8,103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200400"/>
            <a:ext cx="4652963" cy="2362200"/>
          </a:xfrm>
          <a:prstGeom prst="rect">
            <a:avLst/>
          </a:prstGeom>
          <a:noFill/>
          <a:ln w="12700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51204" name="AutoShape 15"/>
          <p:cNvSpPr>
            <a:spLocks noChangeArrowheads="1"/>
          </p:cNvSpPr>
          <p:nvPr/>
        </p:nvSpPr>
        <p:spPr bwMode="auto">
          <a:xfrm rot="9240000">
            <a:off x="7358063" y="4760913"/>
            <a:ext cx="306387" cy="614362"/>
          </a:xfrm>
          <a:prstGeom prst="downArrow">
            <a:avLst>
              <a:gd name="adj1" fmla="val 50000"/>
              <a:gd name="adj2" fmla="val 5004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1205" name="AutoShape 15"/>
          <p:cNvSpPr>
            <a:spLocks noChangeArrowheads="1"/>
          </p:cNvSpPr>
          <p:nvPr/>
        </p:nvSpPr>
        <p:spPr bwMode="auto">
          <a:xfrm rot="9240000">
            <a:off x="10253663" y="4837113"/>
            <a:ext cx="306387" cy="614362"/>
          </a:xfrm>
          <a:prstGeom prst="downArrow">
            <a:avLst>
              <a:gd name="adj1" fmla="val 50000"/>
              <a:gd name="adj2" fmla="val 5004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438400" y="1905000"/>
            <a:ext cx="7772400" cy="2652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1400" b="1" dirty="0">
                <a:latin typeface="Tahoma" pitchFamily="34" charset="0"/>
                <a:cs typeface="Arial" pitchFamily="34" charset="0"/>
              </a:rPr>
              <a:t>ТАБЕЛА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b="1" dirty="0">
                <a:latin typeface="Tahoma" pitchFamily="34" charset="0"/>
                <a:cs typeface="Arial" pitchFamily="34" charset="0"/>
              </a:rPr>
              <a:t>РАЗВОЈА</a:t>
            </a:r>
          </a:p>
          <a:p>
            <a:endParaRPr lang="en-US" sz="1400" dirty="0">
              <a:latin typeface="Tahoma" pitchFamily="34" charset="0"/>
              <a:cs typeface="Arial" pitchFamily="34" charset="0"/>
            </a:endParaRPr>
          </a:p>
          <a:p>
            <a:pPr lvl="3"/>
            <a:r>
              <a:rPr lang="en-US" sz="1400" b="1" dirty="0">
                <a:latin typeface="Tahoma" pitchFamily="34" charset="0"/>
                <a:cs typeface="Arial" pitchFamily="34" charset="0"/>
              </a:rPr>
              <a:t>ПОЧЕТАК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b="1" dirty="0">
                <a:latin typeface="Tahoma" pitchFamily="34" charset="0"/>
                <a:cs typeface="Arial" pitchFamily="34" charset="0"/>
              </a:rPr>
              <a:t>КАЛЦИФИКАЦИЈЕ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                   </a:t>
            </a:r>
            <a:r>
              <a:rPr lang="en-U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ПРИ</a:t>
            </a:r>
            <a:r>
              <a:rPr lang="sr-Latn-C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  </a:t>
            </a:r>
            <a:r>
              <a:rPr lang="en-U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РОЂЕЊУ</a:t>
            </a:r>
          </a:p>
          <a:p>
            <a:pPr lvl="3"/>
            <a:r>
              <a:rPr lang="en-US" sz="1400" b="1" dirty="0">
                <a:latin typeface="Tahoma" pitchFamily="34" charset="0"/>
                <a:cs typeface="Arial" pitchFamily="34" charset="0"/>
              </a:rPr>
              <a:t>КОМПЛЕТНО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b="1" dirty="0">
                <a:latin typeface="Tahoma" pitchFamily="34" charset="0"/>
                <a:cs typeface="Arial" pitchFamily="34" charset="0"/>
              </a:rPr>
              <a:t>ФОРМИРАНА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b="1" dirty="0">
                <a:latin typeface="Tahoma" pitchFamily="34" charset="0"/>
                <a:cs typeface="Arial" pitchFamily="34" charset="0"/>
              </a:rPr>
              <a:t>КРУНА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   </a:t>
            </a:r>
            <a:r>
              <a:rPr lang="sr-Latn-C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      </a:t>
            </a:r>
            <a:r>
              <a:rPr lang="en-GB" altLang="sr-Latn-C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2</a:t>
            </a:r>
            <a:r>
              <a:rPr lang="sr-Latn-C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.5 –  3. </a:t>
            </a:r>
            <a:r>
              <a:rPr lang="en-US" altLang="en-U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U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ГОДИНА</a:t>
            </a:r>
          </a:p>
          <a:p>
            <a:pPr lvl="3"/>
            <a:r>
              <a:rPr lang="en-US" sz="1400" b="1" dirty="0">
                <a:latin typeface="Tahoma" pitchFamily="34" charset="0"/>
                <a:cs typeface="Arial" pitchFamily="34" charset="0"/>
              </a:rPr>
              <a:t>ЕРУПЦИЈА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		</a:t>
            </a:r>
            <a:r>
              <a:rPr lang="en-US" altLang="en-US" sz="1400" b="1" dirty="0">
                <a:latin typeface="Tahoma" pitchFamily="34" charset="0"/>
                <a:cs typeface="Arial" pitchFamily="34" charset="0"/>
              </a:rPr>
              <a:t>               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          </a:t>
            </a:r>
            <a:r>
              <a:rPr lang="sr-Latn-C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6. –  7.  </a:t>
            </a:r>
            <a:r>
              <a:rPr lang="en-U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ГОДИНА</a:t>
            </a:r>
          </a:p>
          <a:p>
            <a:pPr lvl="3"/>
            <a:r>
              <a:rPr lang="en-US" sz="1400" b="1" dirty="0">
                <a:latin typeface="Tahoma" pitchFamily="34" charset="0"/>
                <a:cs typeface="Arial" pitchFamily="34" charset="0"/>
              </a:rPr>
              <a:t>ЗАВРШЕН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b="1" dirty="0">
                <a:latin typeface="Tahoma" pitchFamily="34" charset="0"/>
                <a:cs typeface="Arial" pitchFamily="34" charset="0"/>
              </a:rPr>
              <a:t>РАСТ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b="1" dirty="0">
                <a:latin typeface="Tahoma" pitchFamily="34" charset="0"/>
                <a:cs typeface="Arial" pitchFamily="34" charset="0"/>
              </a:rPr>
              <a:t>КОРЕНА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                 </a:t>
            </a:r>
            <a:r>
              <a:rPr lang="sr-Latn-C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         9. – </a:t>
            </a:r>
            <a:r>
              <a:rPr lang="en-US" altLang="en-U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sr-Latn-C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10. </a:t>
            </a:r>
            <a:r>
              <a:rPr lang="en-U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ГОДИНА</a:t>
            </a:r>
          </a:p>
          <a:p>
            <a:pPr lvl="3"/>
            <a:endParaRPr lang="en-US" sz="1400" b="1" dirty="0">
              <a:latin typeface="Tahoma" pitchFamily="34" charset="0"/>
              <a:cs typeface="Arial" pitchFamily="34" charset="0"/>
            </a:endParaRPr>
          </a:p>
          <a:p>
            <a:pPr lvl="3"/>
            <a:endParaRPr lang="en-US" sz="140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Arial" pitchFamily="34" charset="0"/>
            </a:endParaRPr>
          </a:p>
          <a:p>
            <a:pPr>
              <a:buFontTx/>
              <a:buChar char="•"/>
            </a:pPr>
            <a:r>
              <a:rPr lang="en-US" sz="1400" b="1" dirty="0">
                <a:latin typeface="Tahoma" pitchFamily="34" charset="0"/>
                <a:cs typeface="Arial" pitchFamily="34" charset="0"/>
              </a:rPr>
              <a:t>ДИМЕНЗИЈЕ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b="1" dirty="0">
                <a:latin typeface="Tahoma" pitchFamily="34" charset="0"/>
                <a:cs typeface="Arial" pitchFamily="34" charset="0"/>
              </a:rPr>
              <a:t>СТАЛНОГ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b="1" dirty="0">
                <a:latin typeface="Tahoma" pitchFamily="34" charset="0"/>
                <a:cs typeface="Arial" pitchFamily="34" charset="0"/>
              </a:rPr>
              <a:t>ДОЊЕГ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b="1" dirty="0">
                <a:latin typeface="Tahoma" pitchFamily="34" charset="0"/>
                <a:cs typeface="Arial" pitchFamily="34" charset="0"/>
              </a:rPr>
              <a:t>ПРВОГ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b="1" dirty="0">
                <a:latin typeface="Tahoma" pitchFamily="34" charset="0"/>
                <a:cs typeface="Arial" pitchFamily="34" charset="0"/>
              </a:rPr>
              <a:t>МОЛАРА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b="1" dirty="0">
                <a:latin typeface="Tahoma" pitchFamily="34" charset="0"/>
                <a:cs typeface="Arial" pitchFamily="34" charset="0"/>
              </a:rPr>
              <a:t>У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</a:t>
            </a:r>
            <a:r>
              <a:rPr lang="en-US" sz="1400" b="1" dirty="0" err="1">
                <a:latin typeface="Tahoma" pitchFamily="34" charset="0"/>
                <a:cs typeface="Arial" pitchFamily="34" charset="0"/>
              </a:rPr>
              <a:t>мм</a:t>
            </a:r>
            <a:endParaRPr lang="en-US" sz="1400" b="1" dirty="0">
              <a:latin typeface="Tahoma" pitchFamily="34" charset="0"/>
              <a:cs typeface="Arial" pitchFamily="34" charset="0"/>
            </a:endParaRPr>
          </a:p>
          <a:p>
            <a:r>
              <a:rPr lang="sr-Latn-CS" sz="1400" b="1" dirty="0">
                <a:latin typeface="Tahoma" pitchFamily="34" charset="0"/>
                <a:cs typeface="Arial" pitchFamily="34" charset="0"/>
              </a:rPr>
              <a:t>            </a:t>
            </a:r>
            <a:r>
              <a:rPr lang="en-US" sz="1400" b="1" dirty="0">
                <a:latin typeface="Tahoma" pitchFamily="34" charset="0"/>
                <a:cs typeface="Arial" pitchFamily="34" charset="0"/>
              </a:rPr>
              <a:t>МД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                    </a:t>
            </a:r>
            <a:r>
              <a:rPr lang="sr-Cyrl-RS" sz="1400" b="1" dirty="0">
                <a:latin typeface="Tahoma" pitchFamily="34" charset="0"/>
                <a:cs typeface="Arial" pitchFamily="34" charset="0"/>
              </a:rPr>
              <a:t>БЛ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               </a:t>
            </a:r>
            <a:r>
              <a:rPr lang="en-US" sz="1400" b="1" dirty="0" err="1">
                <a:latin typeface="Tahoma" pitchFamily="34" charset="0"/>
                <a:cs typeface="Arial" pitchFamily="34" charset="0"/>
              </a:rPr>
              <a:t>висина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              </a:t>
            </a:r>
            <a:r>
              <a:rPr lang="en-US" sz="1400" b="1" dirty="0" err="1">
                <a:latin typeface="Tahoma" pitchFamily="34" charset="0"/>
                <a:cs typeface="Arial" pitchFamily="34" charset="0"/>
              </a:rPr>
              <a:t>дужина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             </a:t>
            </a:r>
            <a:r>
              <a:rPr lang="en-US" sz="1400" b="1" dirty="0" err="1">
                <a:latin typeface="Tahoma" pitchFamily="34" charset="0"/>
                <a:cs typeface="Arial" pitchFamily="34" charset="0"/>
              </a:rPr>
              <a:t>укупна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                            </a:t>
            </a:r>
          </a:p>
          <a:p>
            <a:r>
              <a:rPr lang="sr-Latn-CS" sz="1400" b="1" dirty="0">
                <a:latin typeface="Tahoma" pitchFamily="34" charset="0"/>
                <a:cs typeface="Arial" pitchFamily="34" charset="0"/>
              </a:rPr>
              <a:t>         </a:t>
            </a:r>
            <a:r>
              <a:rPr lang="en-US" sz="1400" b="1" dirty="0" err="1">
                <a:latin typeface="Tahoma" pitchFamily="34" charset="0"/>
                <a:cs typeface="Arial" pitchFamily="34" charset="0"/>
              </a:rPr>
              <a:t>ширина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           </a:t>
            </a:r>
            <a:r>
              <a:rPr lang="en-US" sz="1400" b="1" dirty="0" err="1">
                <a:latin typeface="Tahoma" pitchFamily="34" charset="0"/>
                <a:cs typeface="Arial" pitchFamily="34" charset="0"/>
              </a:rPr>
              <a:t>ширина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           </a:t>
            </a:r>
            <a:r>
              <a:rPr lang="en-US" sz="1400" b="1" dirty="0" err="1">
                <a:latin typeface="Tahoma" pitchFamily="34" charset="0"/>
                <a:cs typeface="Arial" pitchFamily="34" charset="0"/>
              </a:rPr>
              <a:t>круне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               </a:t>
            </a:r>
            <a:r>
              <a:rPr lang="en-US" sz="1400" b="1" dirty="0" err="1">
                <a:latin typeface="Tahoma" pitchFamily="34" charset="0"/>
                <a:cs typeface="Arial" pitchFamily="34" charset="0"/>
              </a:rPr>
              <a:t>корена</a:t>
            </a:r>
            <a:r>
              <a:rPr lang="sr-Latn-CS" sz="1400" b="1" dirty="0">
                <a:latin typeface="Tahoma" pitchFamily="34" charset="0"/>
                <a:cs typeface="Arial" pitchFamily="34" charset="0"/>
              </a:rPr>
              <a:t>              </a:t>
            </a:r>
            <a:r>
              <a:rPr lang="en-US" sz="1400" b="1" dirty="0" err="1">
                <a:latin typeface="Tahoma" pitchFamily="34" charset="0"/>
                <a:cs typeface="Arial" pitchFamily="34" charset="0"/>
              </a:rPr>
              <a:t>дужина</a:t>
            </a:r>
            <a:r>
              <a:rPr lang="en-US" altLang="en-US" sz="1400" b="1" dirty="0">
                <a:latin typeface="Tahoma" pitchFamily="34" charset="0"/>
                <a:cs typeface="Arial" pitchFamily="34" charset="0"/>
              </a:rPr>
              <a:t>       </a:t>
            </a:r>
            <a:endParaRPr lang="sr-Latn-CS" sz="1400" b="1" dirty="0">
              <a:latin typeface="Tahoma" pitchFamily="34" charset="0"/>
              <a:cs typeface="Arial" pitchFamily="34" charset="0"/>
            </a:endParaRPr>
          </a:p>
          <a:p>
            <a:r>
              <a:rPr lang="sr-Latn-CS" sz="1400" b="1" dirty="0">
                <a:latin typeface="Tahoma" pitchFamily="34" charset="0"/>
                <a:cs typeface="Arial" pitchFamily="34" charset="0"/>
              </a:rPr>
              <a:t>           </a:t>
            </a:r>
            <a:r>
              <a:rPr lang="sr-Latn-C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11.0</a:t>
            </a:r>
            <a:r>
              <a:rPr lang="en-US" altLang="en-U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    </a:t>
            </a:r>
            <a:r>
              <a:rPr lang="sr-Latn-C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                10</a:t>
            </a:r>
            <a:r>
              <a:rPr lang="en-US" altLang="en-U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.0 </a:t>
            </a:r>
            <a:r>
              <a:rPr lang="sr-Latn-C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                7</a:t>
            </a:r>
            <a:r>
              <a:rPr lang="en-US" altLang="en-U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.</a:t>
            </a:r>
            <a:r>
              <a:rPr lang="sr-Latn-C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5</a:t>
            </a:r>
            <a:r>
              <a:rPr lang="en-US" altLang="en-U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  </a:t>
            </a:r>
            <a:r>
              <a:rPr lang="sr-Latn-C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                    14</a:t>
            </a:r>
            <a:r>
              <a:rPr lang="en-US" altLang="en-U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.</a:t>
            </a:r>
            <a:r>
              <a:rPr lang="sr-Latn-C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0</a:t>
            </a:r>
            <a:r>
              <a:rPr lang="en-US" altLang="en-U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sr-Latn-C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                  </a:t>
            </a:r>
            <a:r>
              <a:rPr lang="en-US" altLang="en-U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2</a:t>
            </a:r>
            <a:r>
              <a:rPr lang="sr-Latn-C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1</a:t>
            </a:r>
            <a:r>
              <a:rPr lang="en-US" altLang="en-U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.</a:t>
            </a:r>
            <a:r>
              <a:rPr lang="sr-Latn-CS" sz="1400" b="1" dirty="0">
                <a:solidFill>
                  <a:srgbClr val="3965B5"/>
                </a:solidFill>
                <a:latin typeface="Tahoma" pitchFamily="34" charset="0"/>
                <a:cs typeface="Arial" pitchFamily="34" charset="0"/>
              </a:rPr>
              <a:t>5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352800" y="661988"/>
            <a:ext cx="5384800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први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(dens molaris primus inferior</a:t>
            </a:r>
            <a:r>
              <a:rPr lang="sr-Latn-CS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</p:txBody>
      </p:sp>
      <p:pic>
        <p:nvPicPr>
          <p:cNvPr id="6147" name="Picture 6" descr="8,103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4770438"/>
            <a:ext cx="5110163" cy="2087562"/>
          </a:xfrm>
          <a:prstGeom prst="rect">
            <a:avLst/>
          </a:prstGeom>
          <a:noFill/>
          <a:ln w="12700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6148" name="AutoShape 15"/>
          <p:cNvSpPr>
            <a:spLocks noChangeArrowheads="1"/>
          </p:cNvSpPr>
          <p:nvPr/>
        </p:nvSpPr>
        <p:spPr bwMode="auto">
          <a:xfrm rot="7800000">
            <a:off x="6299994" y="5872956"/>
            <a:ext cx="485775" cy="976313"/>
          </a:xfrm>
          <a:prstGeom prst="downArrow">
            <a:avLst>
              <a:gd name="adj1" fmla="val 50000"/>
              <a:gd name="adj2" fmla="val 5016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AutoShape 15"/>
          <p:cNvSpPr>
            <a:spLocks noChangeArrowheads="1"/>
          </p:cNvSpPr>
          <p:nvPr/>
        </p:nvSpPr>
        <p:spPr bwMode="auto">
          <a:xfrm rot="7800000">
            <a:off x="9424194" y="5872956"/>
            <a:ext cx="485775" cy="976313"/>
          </a:xfrm>
          <a:prstGeom prst="downArrow">
            <a:avLst>
              <a:gd name="adj1" fmla="val 50000"/>
              <a:gd name="adj2" fmla="val 5016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2514600" y="152400"/>
            <a:ext cx="8153400" cy="23495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endParaRPr lang="sr-Latn-CS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sr-Latn-CS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Варијације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доњег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трећ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e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г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сталног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a</a:t>
            </a:r>
          </a:p>
          <a:p>
            <a:endParaRPr lang="sr-Latn-CS" sz="120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sr-Latn-CS" sz="2400">
                <a:latin typeface="Tahoma" pitchFamily="34" charset="0"/>
                <a:cs typeface="Arial" pitchFamily="34" charset="0"/>
              </a:rPr>
              <a:t>1. </a:t>
            </a:r>
            <a:r>
              <a:rPr lang="en-US" sz="2400">
                <a:latin typeface="Tahoma" pitchFamily="34" charset="0"/>
                <a:cs typeface="Arial" pitchFamily="34" charset="0"/>
              </a:rPr>
              <a:t>ВАРИЈ</a:t>
            </a:r>
            <a:r>
              <a:rPr lang="sr-Latn-CS" sz="2400">
                <a:latin typeface="Tahoma" pitchFamily="34" charset="0"/>
                <a:cs typeface="Arial" pitchFamily="34" charset="0"/>
              </a:rPr>
              <a:t>A</a:t>
            </a:r>
            <a:r>
              <a:rPr lang="en-US" sz="2400">
                <a:latin typeface="Tahoma" pitchFamily="34" charset="0"/>
                <a:cs typeface="Arial" pitchFamily="34" charset="0"/>
              </a:rPr>
              <a:t>ЦИ</a:t>
            </a:r>
            <a:r>
              <a:rPr lang="sr-Latn-CS" sz="2400">
                <a:latin typeface="Tahoma" pitchFamily="34" charset="0"/>
                <a:cs typeface="Arial" pitchFamily="34" charset="0"/>
              </a:rPr>
              <a:t>J</a:t>
            </a:r>
            <a:r>
              <a:rPr lang="en-US" sz="2400">
                <a:latin typeface="Tahoma" pitchFamily="34" charset="0"/>
                <a:cs typeface="Arial" pitchFamily="34" charset="0"/>
              </a:rPr>
              <a:t>Е</a:t>
            </a:r>
            <a:r>
              <a:rPr lang="sr-Latn-CS" sz="2400">
                <a:latin typeface="Tahoma" pitchFamily="34" charset="0"/>
                <a:cs typeface="Arial" pitchFamily="34" charset="0"/>
              </a:rPr>
              <a:t> </a:t>
            </a:r>
            <a:r>
              <a:rPr lang="en-US" sz="2400">
                <a:latin typeface="Tahoma" pitchFamily="34" charset="0"/>
                <a:cs typeface="Arial" pitchFamily="34" charset="0"/>
              </a:rPr>
              <a:t>У</a:t>
            </a:r>
            <a:r>
              <a:rPr lang="sr-Latn-CS" sz="2400">
                <a:latin typeface="Tahoma" pitchFamily="34" charset="0"/>
                <a:cs typeface="Arial" pitchFamily="34" charset="0"/>
              </a:rPr>
              <a:t> </a:t>
            </a:r>
            <a:r>
              <a:rPr lang="en-US" sz="2400">
                <a:latin typeface="Tahoma" pitchFamily="34" charset="0"/>
                <a:cs typeface="Arial" pitchFamily="34" charset="0"/>
              </a:rPr>
              <a:t>В</a:t>
            </a:r>
            <a:r>
              <a:rPr lang="sr-Latn-CS" sz="2400">
                <a:latin typeface="Tahoma" pitchFamily="34" charset="0"/>
                <a:cs typeface="Arial" pitchFamily="34" charset="0"/>
              </a:rPr>
              <a:t>E</a:t>
            </a:r>
            <a:r>
              <a:rPr lang="en-US" sz="2400">
                <a:latin typeface="Tahoma" pitchFamily="34" charset="0"/>
                <a:cs typeface="Arial" pitchFamily="34" charset="0"/>
              </a:rPr>
              <a:t>ЛИЧИНИ</a:t>
            </a:r>
            <a:r>
              <a:rPr lang="sr-Latn-CS" sz="2400">
                <a:latin typeface="Tahoma" pitchFamily="34" charset="0"/>
                <a:cs typeface="Arial" pitchFamily="34" charset="0"/>
              </a:rPr>
              <a:t> </a:t>
            </a:r>
            <a:r>
              <a:rPr lang="en-US" sz="2400">
                <a:latin typeface="Tahoma" pitchFamily="34" charset="0"/>
                <a:cs typeface="Arial" pitchFamily="34" charset="0"/>
              </a:rPr>
              <a:t>И ОБЛИКУ</a:t>
            </a:r>
            <a:r>
              <a:rPr lang="sr-Latn-CS" sz="2400">
                <a:latin typeface="Tahoma" pitchFamily="34" charset="0"/>
                <a:cs typeface="Arial" pitchFamily="34" charset="0"/>
              </a:rPr>
              <a:t> K</a:t>
            </a:r>
            <a:r>
              <a:rPr lang="en-US" sz="2400">
                <a:latin typeface="Tahoma" pitchFamily="34" charset="0"/>
                <a:cs typeface="Arial" pitchFamily="34" charset="0"/>
              </a:rPr>
              <a:t>РУН</a:t>
            </a:r>
            <a:r>
              <a:rPr lang="sr-Latn-CS" sz="2400">
                <a:latin typeface="Tahoma" pitchFamily="34" charset="0"/>
                <a:cs typeface="Arial" pitchFamily="34" charset="0"/>
              </a:rPr>
              <a:t>E</a:t>
            </a:r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4800600"/>
            <a:ext cx="16129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9600" y="3657600"/>
            <a:ext cx="2173288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0" y="4876800"/>
            <a:ext cx="1524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8"/>
          <p:cNvPicPr>
            <a:picLocks noChangeAspect="1" noChangeArrowheads="1"/>
          </p:cNvPicPr>
          <p:nvPr/>
        </p:nvPicPr>
        <p:blipFill>
          <a:blip r:embed="rId4" cstate="print">
            <a:lum bright="12000" contrast="12000"/>
          </a:blip>
          <a:srcRect/>
          <a:stretch>
            <a:fillRect/>
          </a:stretch>
        </p:blipFill>
        <p:spPr bwMode="auto">
          <a:xfrm>
            <a:off x="2895600" y="2743200"/>
            <a:ext cx="4648200" cy="207168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52230" name="Rectangle 9"/>
          <p:cNvSpPr>
            <a:spLocks noChangeArrowheads="1"/>
          </p:cNvSpPr>
          <p:nvPr/>
        </p:nvSpPr>
        <p:spPr bwMode="auto">
          <a:xfrm>
            <a:off x="2667000" y="50292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2000">
                <a:solidFill>
                  <a:srgbClr val="FFC000"/>
                </a:solidFill>
                <a:latin typeface="Tahoma" pitchFamily="34" charset="0"/>
                <a:cs typeface="Tahoma" pitchFamily="34" charset="0"/>
              </a:rPr>
              <a:t>а</a:t>
            </a:r>
            <a:r>
              <a:rPr lang="en-US" altLang="en-US" sz="1600">
                <a:solidFill>
                  <a:srgbClr val="FFC000"/>
                </a:solidFill>
                <a:latin typeface="Tahoma" pitchFamily="34" charset="0"/>
                <a:cs typeface="Tahoma" pitchFamily="34" charset="0"/>
              </a:rPr>
              <a:t>– НЕОБИЧНО ВЕЛИКА ДИСТАЛНA КВРЖИЦА</a:t>
            </a:r>
          </a:p>
          <a:p>
            <a:pPr eaLnBrk="0" hangingPunct="0"/>
            <a:r>
              <a:rPr lang="en-US" altLang="en-US" sz="160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б – ОДСУТНА ДИСТОЛИНГВАЛНA КВРЖИЦА</a:t>
            </a:r>
            <a:endParaRPr lang="sr-Latn-CS" sz="1600">
              <a:solidFill>
                <a:schemeClr val="folHlink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1754" name="AutoShape 10"/>
          <p:cNvSpPr>
            <a:spLocks noChangeArrowheads="1"/>
          </p:cNvSpPr>
          <p:nvPr/>
        </p:nvSpPr>
        <p:spPr bwMode="auto">
          <a:xfrm rot="1044297">
            <a:off x="2895600" y="3276600"/>
            <a:ext cx="519113" cy="381000"/>
          </a:xfrm>
          <a:prstGeom prst="rightArrow">
            <a:avLst>
              <a:gd name="adj1" fmla="val 50000"/>
              <a:gd name="adj2" fmla="val 3406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bs-Latn-BA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1755" name="AutoShape 11"/>
          <p:cNvSpPr>
            <a:spLocks noChangeArrowheads="1"/>
          </p:cNvSpPr>
          <p:nvPr/>
        </p:nvSpPr>
        <p:spPr bwMode="auto">
          <a:xfrm rot="13981864">
            <a:off x="5950744" y="4274344"/>
            <a:ext cx="519112" cy="381000"/>
          </a:xfrm>
          <a:prstGeom prst="rightArrow">
            <a:avLst>
              <a:gd name="adj1" fmla="val 50000"/>
              <a:gd name="adj2" fmla="val 34062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bs-Latn-BA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2667000" y="322263"/>
            <a:ext cx="7467600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Варијације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доњег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трећег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сталног</a:t>
            </a:r>
            <a:r>
              <a:rPr lang="sr-Latn-C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молара</a:t>
            </a:r>
          </a:p>
        </p:txBody>
      </p:sp>
      <p:sp>
        <p:nvSpPr>
          <p:cNvPr id="53250" name="Rectangle 5"/>
          <p:cNvSpPr>
            <a:spLocks noChangeArrowheads="1"/>
          </p:cNvSpPr>
          <p:nvPr/>
        </p:nvSpPr>
        <p:spPr bwMode="auto">
          <a:xfrm>
            <a:off x="3048000" y="1695450"/>
            <a:ext cx="50704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sz="2400">
                <a:latin typeface="Tahoma" pitchFamily="34" charset="0"/>
                <a:cs typeface="Tahoma" pitchFamily="34" charset="0"/>
              </a:rPr>
              <a:t>2. </a:t>
            </a:r>
            <a:r>
              <a:rPr lang="en-US" altLang="en-US" sz="2400">
                <a:latin typeface="Tahoma" pitchFamily="34" charset="0"/>
                <a:cs typeface="Tahoma" pitchFamily="34" charset="0"/>
              </a:rPr>
              <a:t>ВАРИЈАЦИЈЕ</a:t>
            </a:r>
            <a:r>
              <a:rPr lang="sr-Latn-CS" sz="2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2400">
                <a:latin typeface="Tahoma" pitchFamily="34" charset="0"/>
                <a:cs typeface="Tahoma" pitchFamily="34" charset="0"/>
              </a:rPr>
              <a:t>КОРЕНСКИХ</a:t>
            </a:r>
            <a:r>
              <a:rPr lang="sr-Latn-CS" sz="2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2400">
                <a:latin typeface="Tahoma" pitchFamily="34" charset="0"/>
                <a:cs typeface="Tahoma" pitchFamily="34" charset="0"/>
              </a:rPr>
              <a:t>ГРАН</a:t>
            </a:r>
            <a:r>
              <a:rPr lang="sr-Latn-CS" sz="2400">
                <a:latin typeface="Tahoma" pitchFamily="34" charset="0"/>
                <a:cs typeface="Tahoma" pitchFamily="34" charset="0"/>
              </a:rPr>
              <a:t>A</a:t>
            </a:r>
          </a:p>
        </p:txBody>
      </p:sp>
      <p:pic>
        <p:nvPicPr>
          <p:cNvPr id="53251" name="Picture 8"/>
          <p:cNvPicPr>
            <a:picLocks noChangeAspect="1" noChangeArrowheads="1"/>
          </p:cNvPicPr>
          <p:nvPr/>
        </p:nvPicPr>
        <p:blipFill>
          <a:blip r:embed="rId2" cstate="print">
            <a:lum bright="12000" contrast="12000"/>
          </a:blip>
          <a:srcRect/>
          <a:stretch>
            <a:fillRect/>
          </a:stretch>
        </p:blipFill>
        <p:spPr bwMode="auto">
          <a:xfrm>
            <a:off x="3429000" y="2379663"/>
            <a:ext cx="5257800" cy="31146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53252" name="Picture 9"/>
          <p:cNvPicPr>
            <a:picLocks noChangeAspect="1" noChangeArrowheads="1"/>
          </p:cNvPicPr>
          <p:nvPr/>
        </p:nvPicPr>
        <p:blipFill>
          <a:blip r:embed="rId3" cstate="print">
            <a:lum bright="12000" contrast="12000"/>
          </a:blip>
          <a:srcRect/>
          <a:stretch>
            <a:fillRect/>
          </a:stretch>
        </p:blipFill>
        <p:spPr bwMode="auto">
          <a:xfrm>
            <a:off x="5078413" y="2379663"/>
            <a:ext cx="2008187" cy="31242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53253" name="Rectangle 11"/>
          <p:cNvSpPr>
            <a:spLocks noChangeArrowheads="1"/>
          </p:cNvSpPr>
          <p:nvPr/>
        </p:nvSpPr>
        <p:spPr bwMode="auto">
          <a:xfrm>
            <a:off x="3505200" y="5768975"/>
            <a:ext cx="52578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Latn-CS" sz="1400">
                <a:latin typeface="Tahoma" pitchFamily="34" charset="0"/>
                <a:cs typeface="Tahoma" pitchFamily="34" charset="0"/>
              </a:rPr>
              <a:t>a –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КОМПЛЕТНА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ФУЗИЈА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КОРЕНСКИХ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ГРАН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A</a:t>
            </a:r>
          </a:p>
          <a:p>
            <a:pPr eaLnBrk="0" hangingPunct="0"/>
            <a:r>
              <a:rPr lang="en-US" altLang="en-US" sz="1400">
                <a:latin typeface="Tahoma" pitchFamily="34" charset="0"/>
                <a:cs typeface="Tahoma" pitchFamily="34" charset="0"/>
              </a:rPr>
              <a:t>б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–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ИЗРАЖЕН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E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КОРЕНСКЕ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ГРАНЕ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</a:p>
          <a:p>
            <a:pPr eaLnBrk="0" hangingPunct="0"/>
            <a:r>
              <a:rPr lang="en-US" altLang="en-US" sz="1400">
                <a:latin typeface="Tahoma" pitchFamily="34" charset="0"/>
                <a:cs typeface="Tahoma" pitchFamily="34" charset="0"/>
              </a:rPr>
              <a:t>ц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--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ПРЕКОБРОЈНИ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КОРЕН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(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ЛИНГВАЛНИ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latin typeface="Tahoma" pitchFamily="34" charset="0"/>
                <a:cs typeface="Tahoma" pitchFamily="34" charset="0"/>
              </a:rPr>
              <a:t>АСПЕКТ</a:t>
            </a:r>
            <a:r>
              <a:rPr lang="sr-Latn-CS" sz="1400">
                <a:latin typeface="Tahoma" pitchFamily="34" charset="0"/>
                <a:cs typeface="Tahoma" pitchFamily="34" charset="0"/>
              </a:rPr>
              <a:t>)</a:t>
            </a:r>
          </a:p>
        </p:txBody>
      </p: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F655E25-0D76-F65C-EB34-6A8FA4EDF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8205" y="0"/>
            <a:ext cx="63155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05490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4"/>
          <p:cNvSpPr/>
          <p:nvPr/>
        </p:nvSpPr>
        <p:spPr>
          <a:xfrm>
            <a:off x="1828800" y="533400"/>
            <a:ext cx="88392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2400">
                <a:solidFill>
                  <a:srgbClr val="2F5597"/>
                </a:solidFill>
                <a:latin typeface="Arial" pitchFamily="34" charset="0"/>
                <a:cs typeface="Arial" pitchFamily="34" charset="0"/>
              </a:rPr>
              <a:t>АТРИБУТИ</a:t>
            </a:r>
            <a:r>
              <a:rPr lang="sr-Latn-CS" sz="2400">
                <a:solidFill>
                  <a:srgbClr val="2F559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400">
                <a:solidFill>
                  <a:srgbClr val="2F5597"/>
                </a:solidFill>
                <a:latin typeface="Arial" pitchFamily="34" charset="0"/>
                <a:cs typeface="Arial" pitchFamily="34" charset="0"/>
              </a:rPr>
              <a:t>ДЕНТАЛНОГ</a:t>
            </a:r>
            <a:r>
              <a:rPr lang="sr-Latn-CS" sz="2400">
                <a:solidFill>
                  <a:srgbClr val="2F559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400">
                <a:solidFill>
                  <a:srgbClr val="2F5597"/>
                </a:solidFill>
                <a:latin typeface="Arial" pitchFamily="34" charset="0"/>
                <a:cs typeface="Arial" pitchFamily="34" charset="0"/>
              </a:rPr>
              <a:t>ЛУКА</a:t>
            </a:r>
            <a:r>
              <a:rPr lang="sr-Latn-CS" sz="2400">
                <a:solidFill>
                  <a:srgbClr val="2F559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400">
                <a:solidFill>
                  <a:srgbClr val="2F5597"/>
                </a:solidFill>
                <a:latin typeface="Arial" pitchFamily="34" charset="0"/>
                <a:cs typeface="Arial" pitchFamily="34" charset="0"/>
              </a:rPr>
              <a:t>КЛАСЕ</a:t>
            </a:r>
            <a:r>
              <a:rPr lang="sr-Latn-CS" sz="2400">
                <a:solidFill>
                  <a:srgbClr val="2F559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400">
                <a:solidFill>
                  <a:srgbClr val="2F5597"/>
                </a:solidFill>
                <a:latin typeface="Arial" pitchFamily="34" charset="0"/>
                <a:cs typeface="Arial" pitchFamily="34" charset="0"/>
              </a:rPr>
              <a:t>СТАЛНИХ</a:t>
            </a:r>
            <a:r>
              <a:rPr lang="sr-Latn-CS" sz="2400">
                <a:solidFill>
                  <a:srgbClr val="2F559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400">
                <a:solidFill>
                  <a:srgbClr val="2F5597"/>
                </a:solidFill>
                <a:latin typeface="Arial" pitchFamily="34" charset="0"/>
                <a:cs typeface="Arial" pitchFamily="34" charset="0"/>
              </a:rPr>
              <a:t>МОЛАРА</a:t>
            </a:r>
          </a:p>
        </p:txBody>
      </p:sp>
      <p:sp>
        <p:nvSpPr>
          <p:cNvPr id="54274" name="Rectangle 5"/>
          <p:cNvSpPr>
            <a:spLocks noChangeArrowheads="1"/>
          </p:cNvSpPr>
          <p:nvPr/>
        </p:nvSpPr>
        <p:spPr bwMode="auto">
          <a:xfrm>
            <a:off x="1920875" y="1268413"/>
            <a:ext cx="3962400" cy="499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1400">
                <a:solidFill>
                  <a:srgbClr val="27C07A"/>
                </a:solidFill>
                <a:latin typeface="Tahoma" pitchFamily="34" charset="0"/>
                <a:cs typeface="Tahoma" pitchFamily="34" charset="0"/>
              </a:rPr>
              <a:t>ГОРЊИ</a:t>
            </a:r>
            <a:r>
              <a:rPr lang="sr-Latn-CS" sz="1400">
                <a:solidFill>
                  <a:srgbClr val="27C07A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solidFill>
                  <a:srgbClr val="27C07A"/>
                </a:solidFill>
                <a:latin typeface="Tahoma" pitchFamily="34" charset="0"/>
                <a:cs typeface="Tahoma" pitchFamily="34" charset="0"/>
              </a:rPr>
              <a:t>МОЛАРИ</a:t>
            </a:r>
            <a:endParaRPr lang="sr-Latn-CS" sz="1400">
              <a:solidFill>
                <a:srgbClr val="27C07A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/>
            <a:endParaRPr lang="sr-Latn-CS" sz="14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200">
                <a:latin typeface="Tahoma" pitchFamily="34" charset="0"/>
                <a:cs typeface="Tahoma" pitchFamily="34" charset="0"/>
              </a:rPr>
              <a:t>1.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КРУНЕ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СУ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УВЕК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ШИРЕ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БО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НЕГО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МД</a:t>
            </a:r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200">
                <a:latin typeface="Tahoma" pitchFamily="34" charset="0"/>
                <a:cs typeface="Tahoma" pitchFamily="34" charset="0"/>
              </a:rPr>
              <a:t>2.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КОНТУРА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СОП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СУ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РОМБОИДНОГ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ИЛИ</a:t>
            </a:r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200">
                <a:latin typeface="Tahoma" pitchFamily="34" charset="0"/>
                <a:cs typeface="Tahoma" pitchFamily="34" charset="0"/>
              </a:rPr>
              <a:t>   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СРЦОЛИКОГ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ОБЛИКА</a:t>
            </a:r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200">
                <a:latin typeface="Tahoma" pitchFamily="34" charset="0"/>
                <a:cs typeface="Tahoma" pitchFamily="34" charset="0"/>
              </a:rPr>
              <a:t>3.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ГЕНЕРАЛНО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ИМАЈУ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3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ГЛАВНЕ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КВРЖИЦЕ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,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А</a:t>
            </a:r>
          </a:p>
          <a:p>
            <a:pPr eaLnBrk="0" hangingPunct="0"/>
            <a:r>
              <a:rPr lang="en-US" altLang="en-US" sz="1200">
                <a:latin typeface="Tahoma" pitchFamily="34" charset="0"/>
                <a:cs typeface="Tahoma" pitchFamily="34" charset="0"/>
              </a:rPr>
              <a:t>   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4.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 КАДА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ЈЕ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ПРИСУТНА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ОБИЧНО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ЈЕ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МАЊЕ</a:t>
            </a:r>
          </a:p>
          <a:p>
            <a:pPr eaLnBrk="0" hangingPunct="0"/>
            <a:r>
              <a:rPr lang="en-US" altLang="en-US" sz="1200">
                <a:latin typeface="Tahoma" pitchFamily="34" charset="0"/>
                <a:cs typeface="Tahoma" pitchFamily="34" charset="0"/>
              </a:rPr>
              <a:t>   ВЕЛИЧИНЕ</a:t>
            </a:r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200">
                <a:latin typeface="Tahoma" pitchFamily="34" charset="0"/>
                <a:cs typeface="Tahoma" pitchFamily="34" charset="0"/>
              </a:rPr>
              <a:t>4.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ПАЛАТИНАЛНЕ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КВРЖИЦЕ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СЕ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МЕЂУСОБНО</a:t>
            </a:r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200">
                <a:latin typeface="Tahoma" pitchFamily="34" charset="0"/>
                <a:cs typeface="Tahoma" pitchFamily="34" charset="0"/>
              </a:rPr>
              <a:t>   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РАЗЛИКУЈУ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У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ВЕЛИЧИНИ</a:t>
            </a:r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200">
                <a:latin typeface="Tahoma" pitchFamily="34" charset="0"/>
                <a:cs typeface="Tahoma" pitchFamily="34" charset="0"/>
              </a:rPr>
              <a:t>5.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МБк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,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ДБк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и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МПк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КВРЖИЦЕ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СУ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УРЕЂЕНЕ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У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</a:p>
          <a:p>
            <a:pPr eaLnBrk="0" hangingPunct="0"/>
            <a:r>
              <a:rPr lang="sr-Latn-CS" sz="1200">
                <a:latin typeface="Tahoma" pitchFamily="34" charset="0"/>
                <a:cs typeface="Tahoma" pitchFamily="34" charset="0"/>
              </a:rPr>
              <a:t>   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ТРИКУСПАЛНОМ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ОБРАСЦУ</a:t>
            </a:r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200">
                <a:latin typeface="Tahoma" pitchFamily="34" charset="0"/>
                <a:cs typeface="Tahoma" pitchFamily="34" charset="0"/>
              </a:rPr>
              <a:t>6.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ПРИСУТАН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КОСИ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ГРЕБЕН У САСТАВУ УОП</a:t>
            </a:r>
          </a:p>
          <a:p>
            <a:pPr eaLnBrk="0" hangingPunct="0"/>
            <a:endParaRPr lang="en-US" altLang="en-U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200">
                <a:latin typeface="Tahoma" pitchFamily="34" charset="0"/>
                <a:cs typeface="Tahoma" pitchFamily="34" charset="0"/>
              </a:rPr>
              <a:t>7.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КОНТУРЕ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ПРОКСИМАЛНИХ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ПОВРШИНА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СУ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</a:p>
          <a:p>
            <a:pPr eaLnBrk="0" hangingPunct="0"/>
            <a:r>
              <a:rPr lang="sr-Latn-CS" sz="1200">
                <a:latin typeface="Tahoma" pitchFamily="34" charset="0"/>
                <a:cs typeface="Tahoma" pitchFamily="34" charset="0"/>
              </a:rPr>
              <a:t>   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ТРАПЕЗОИДНОГ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ОБЛИКА</a:t>
            </a:r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200">
                <a:latin typeface="Tahoma" pitchFamily="34" charset="0"/>
                <a:cs typeface="Tahoma" pitchFamily="34" charset="0"/>
              </a:rPr>
              <a:t>8.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ИМАЈУ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ТРИ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КОРЕНА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,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ДВА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БУКАЛНА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И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</a:p>
          <a:p>
            <a:pPr eaLnBrk="0" hangingPunct="0"/>
            <a:r>
              <a:rPr lang="en-US" altLang="en-US" sz="1200">
                <a:latin typeface="Tahoma" pitchFamily="34" charset="0"/>
                <a:cs typeface="Tahoma" pitchFamily="34" charset="0"/>
              </a:rPr>
              <a:t>    ЈЕДАН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ПАЛАТИНАЛНИ</a:t>
            </a:r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200">
                <a:latin typeface="Tahoma" pitchFamily="34" charset="0"/>
                <a:cs typeface="Tahoma" pitchFamily="34" charset="0"/>
              </a:rPr>
              <a:t>9.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НЕ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ПОКАЗУЈУ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ЛИНГВАЛНИ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НАГИБ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КРУНЕ</a:t>
            </a:r>
            <a:r>
              <a:rPr lang="en-US" altLang="en-US">
                <a:latin typeface="Tahoma" pitchFamily="34" charset="0"/>
                <a:cs typeface="Tahoma" pitchFamily="34" charset="0"/>
              </a:rPr>
              <a:t>.</a:t>
            </a:r>
            <a:endParaRPr lang="sr-Latn-CS">
              <a:latin typeface="Tahoma" pitchFamily="34" charset="0"/>
              <a:cs typeface="Tahoma" pitchFamily="34" charset="0"/>
            </a:endParaRPr>
          </a:p>
        </p:txBody>
      </p:sp>
      <p:sp>
        <p:nvSpPr>
          <p:cNvPr id="54275" name="Rectangle 6"/>
          <p:cNvSpPr>
            <a:spLocks noChangeArrowheads="1"/>
          </p:cNvSpPr>
          <p:nvPr/>
        </p:nvSpPr>
        <p:spPr bwMode="auto">
          <a:xfrm>
            <a:off x="6169025" y="1268413"/>
            <a:ext cx="4035425" cy="490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1400">
                <a:solidFill>
                  <a:srgbClr val="27C07A"/>
                </a:solidFill>
                <a:latin typeface="Tahoma" pitchFamily="34" charset="0"/>
                <a:cs typeface="Tahoma" pitchFamily="34" charset="0"/>
              </a:rPr>
              <a:t>ДОЊИ</a:t>
            </a:r>
            <a:r>
              <a:rPr lang="sr-Latn-CS" sz="1400">
                <a:solidFill>
                  <a:srgbClr val="27C07A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400">
                <a:solidFill>
                  <a:srgbClr val="27C07A"/>
                </a:solidFill>
                <a:latin typeface="Tahoma" pitchFamily="34" charset="0"/>
                <a:cs typeface="Tahoma" pitchFamily="34" charset="0"/>
              </a:rPr>
              <a:t>МОЛАРИ</a:t>
            </a:r>
            <a:endParaRPr lang="sr-Latn-CS" sz="1400">
              <a:solidFill>
                <a:srgbClr val="27C07A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/>
            <a:endParaRPr lang="sr-Latn-CS" sz="14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200">
                <a:latin typeface="Tahoma" pitchFamily="34" charset="0"/>
                <a:cs typeface="Tahoma" pitchFamily="34" charset="0"/>
              </a:rPr>
              <a:t>1.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 КРУНЕ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СУ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УВ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EK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ШИРЕ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МД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НЕГО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Б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O</a:t>
            </a:r>
          </a:p>
          <a:p>
            <a:pPr eaLnBrk="0" hangingPunct="0"/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200">
                <a:latin typeface="Tahoma" pitchFamily="34" charset="0"/>
                <a:cs typeface="Tahoma" pitchFamily="34" charset="0"/>
              </a:rPr>
              <a:t>2.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 К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O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НТУРЕ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СОП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 СУ ПЕТОУГАОНОГ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ИЛИ</a:t>
            </a:r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200">
                <a:latin typeface="Tahoma" pitchFamily="34" charset="0"/>
                <a:cs typeface="Tahoma" pitchFamily="34" charset="0"/>
              </a:rPr>
              <a:t>  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  ПРАВОУГ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AO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Н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OG O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БЛИК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A</a:t>
            </a:r>
          </a:p>
          <a:p>
            <a:pPr eaLnBrk="0" hangingPunct="0"/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200">
                <a:latin typeface="Tahoma" pitchFamily="34" charset="0"/>
                <a:cs typeface="Tahoma" pitchFamily="34" charset="0"/>
              </a:rPr>
              <a:t>3.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 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I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МАЈУ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4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ГЛ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A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ВНЕ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КВРЖИЦ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E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И Ч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E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СТО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5.,</a:t>
            </a:r>
          </a:p>
          <a:p>
            <a:pPr eaLnBrk="0" hangingPunct="0"/>
            <a:r>
              <a:rPr lang="en-US" altLang="en-US" sz="1200">
                <a:latin typeface="Tahoma" pitchFamily="34" charset="0"/>
                <a:cs typeface="Tahoma" pitchFamily="34" charset="0"/>
              </a:rPr>
              <a:t>     АЛИ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М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A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ЊЕ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В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E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ЛИЧИН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E</a:t>
            </a:r>
          </a:p>
          <a:p>
            <a:pPr eaLnBrk="0" hangingPunct="0"/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en-US" altLang="en-US" sz="1200">
                <a:latin typeface="Tahoma" pitchFamily="34" charset="0"/>
                <a:cs typeface="Tahoma" pitchFamily="34" charset="0"/>
              </a:rPr>
              <a:t>4.  ЛИНГВАЛНЕ КВРЖИЦЕ СУ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СЛИЧНЕ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ПО</a:t>
            </a:r>
          </a:p>
          <a:p>
            <a:pPr eaLnBrk="0" hangingPunct="0"/>
            <a:r>
              <a:rPr lang="en-US" altLang="en-US" sz="1200">
                <a:latin typeface="Tahoma" pitchFamily="34" charset="0"/>
                <a:cs typeface="Tahoma" pitchFamily="34" charset="0"/>
              </a:rPr>
              <a:t>     В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E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ЛИЧИНИ</a:t>
            </a:r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200">
                <a:latin typeface="Tahoma" pitchFamily="34" charset="0"/>
                <a:cs typeface="Tahoma" pitchFamily="34" charset="0"/>
              </a:rPr>
              <a:t>5.  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ТРИКУСПАЛНИ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ОБРАЗ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A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Ц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НЕ ПОСТ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O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ЈИ</a:t>
            </a:r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200">
                <a:latin typeface="Tahoma" pitchFamily="34" charset="0"/>
                <a:cs typeface="Tahoma" pitchFamily="34" charset="0"/>
              </a:rPr>
              <a:t>6.  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НЕ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ПОСТ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O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ЈИ</a:t>
            </a:r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sr-Latn-CS" sz="1200">
                <a:latin typeface="Tahoma" pitchFamily="34" charset="0"/>
                <a:cs typeface="Tahoma" pitchFamily="34" charset="0"/>
              </a:rPr>
              <a:t>7.  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Р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O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МБ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O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ИДНОГ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O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БЛИКА</a:t>
            </a:r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en-US" altLang="en-US" sz="1200">
                <a:latin typeface="Tahoma" pitchFamily="34" charset="0"/>
                <a:cs typeface="Tahoma" pitchFamily="34" charset="0"/>
              </a:rPr>
              <a:t>8.  ИМ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A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ЈУ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ДВ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A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КОРЕНА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, ME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ЗИЈ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A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ЛНИ  И 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</a:p>
          <a:p>
            <a:pPr eaLnBrk="0" hangingPunct="0"/>
            <a:r>
              <a:rPr lang="en-US" altLang="en-US" sz="1200">
                <a:latin typeface="Tahoma" pitchFamily="34" charset="0"/>
                <a:cs typeface="Tahoma" pitchFamily="34" charset="0"/>
              </a:rPr>
              <a:t>     ДИСТАЛНИ</a:t>
            </a:r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endParaRPr lang="sr-Latn-CS" sz="120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en-US" altLang="en-US" sz="1200">
                <a:latin typeface="Tahoma" pitchFamily="34" charset="0"/>
                <a:cs typeface="Tahoma" pitchFamily="34" charset="0"/>
              </a:rPr>
              <a:t>9.  УВЕК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ПО</a:t>
            </a:r>
            <a:r>
              <a:rPr lang="sr-Latn-CS" sz="1200">
                <a:latin typeface="Tahoma" pitchFamily="34" charset="0"/>
                <a:cs typeface="Tahoma" pitchFamily="34" charset="0"/>
              </a:rPr>
              <a:t>K</a:t>
            </a:r>
            <a:r>
              <a:rPr lang="en-US" altLang="en-US" sz="1200">
                <a:latin typeface="Tahoma" pitchFamily="34" charset="0"/>
                <a:cs typeface="Tahoma" pitchFamily="34" charset="0"/>
              </a:rPr>
              <a:t>АЗУЈУ ЛИНГВАЛНИ НАГИБ КРУНЕ</a:t>
            </a:r>
            <a:endParaRPr lang="sr-Latn-CS" sz="120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165100"/>
            <a:ext cx="7543800" cy="882650"/>
          </a:xfrm>
        </p:spPr>
        <p:txBody>
          <a:bodyPr/>
          <a:lstStyle/>
          <a:p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први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endParaRPr lang="en-US" sz="400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9525" y="1206500"/>
            <a:ext cx="7459663" cy="4900613"/>
          </a:xfrm>
        </p:spPr>
        <p:txBody>
          <a:bodyPr>
            <a:normAutofit lnSpcReduction="10000"/>
          </a:bodyPr>
          <a:lstStyle/>
          <a:p>
            <a:r>
              <a:rPr lang="en-US" sz="2000" dirty="0" err="1">
                <a:solidFill>
                  <a:srgbClr val="3965B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Букални</a:t>
            </a:r>
            <a:r>
              <a:rPr lang="en-US" sz="2000" dirty="0">
                <a:solidFill>
                  <a:srgbClr val="3965B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3965B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аспект</a:t>
            </a:r>
            <a:endParaRPr lang="en-US" sz="2000" dirty="0">
              <a:solidFill>
                <a:srgbClr val="3965B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None/>
            </a:pP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Контура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је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облика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трапеза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Arial" pitchFamily="34" charset="0"/>
              <a:buNone/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  <a:p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Види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се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свих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пет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главних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квржица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Arial" pitchFamily="34" charset="0"/>
              <a:buNone/>
            </a:pP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Профили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Arial" pitchFamily="34" charset="0"/>
              <a:buNone/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а) </a:t>
            </a:r>
            <a:r>
              <a:rPr lang="en-US" sz="1800" dirty="0" err="1">
                <a:solidFill>
                  <a:srgbClr val="3965B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проксимални</a:t>
            </a:r>
            <a:r>
              <a:rPr lang="en-US" sz="1800" dirty="0">
                <a:solidFill>
                  <a:srgbClr val="3965B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solidFill>
                  <a:srgbClr val="3965B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профили</a:t>
            </a: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мезијални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и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дистални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</a:p>
          <a:p>
            <a:pPr>
              <a:buFont typeface="Arial" pitchFamily="34" charset="0"/>
              <a:buNone/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- </a:t>
            </a:r>
            <a:r>
              <a:rPr lang="en-GB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личних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карактеристика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као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код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горњег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првог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молара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Arial" pitchFamily="34" charset="0"/>
              <a:buNone/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-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закривљеност</a:t>
            </a:r>
            <a:endParaRPr lang="en-GB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Arial" pitchFamily="34" charset="0"/>
              <a:buNone/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-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висина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контуре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Arial" pitchFamily="34" charset="0"/>
              <a:buNone/>
            </a:pP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Arial" pitchFamily="34" charset="0"/>
              <a:buNone/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б) </a:t>
            </a:r>
            <a:r>
              <a:rPr lang="en-US" sz="1800" dirty="0" err="1">
                <a:solidFill>
                  <a:srgbClr val="3965B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цервикалана</a:t>
            </a:r>
            <a:r>
              <a:rPr lang="en-US" sz="1800" dirty="0">
                <a:solidFill>
                  <a:srgbClr val="3965B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solidFill>
                  <a:srgbClr val="3965B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линија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Arial" pitchFamily="34" charset="0"/>
              <a:buNone/>
            </a:pP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17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057400"/>
            <a:ext cx="2703513" cy="21828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172" name="Text Box 1"/>
          <p:cNvSpPr txBox="1">
            <a:spLocks noChangeArrowheads="1"/>
          </p:cNvSpPr>
          <p:nvPr/>
        </p:nvSpPr>
        <p:spPr bwMode="auto">
          <a:xfrm>
            <a:off x="7924800" y="3962400"/>
            <a:ext cx="815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  <a:cs typeface="Arial" pitchFamily="34" charset="0"/>
              </a:rPr>
              <a:t>доњи леви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4113" y="404813"/>
            <a:ext cx="8183562" cy="1050925"/>
          </a:xfrm>
        </p:spPr>
        <p:txBody>
          <a:bodyPr/>
          <a:lstStyle/>
          <a:p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Букални аспект</a:t>
            </a:r>
          </a:p>
        </p:txBody>
      </p:sp>
      <p:pic>
        <p:nvPicPr>
          <p:cNvPr id="8194" name="Content Placeholder 3" descr="bukalni aspekt donjeg molar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71813" y="1557338"/>
            <a:ext cx="5715000" cy="4849812"/>
          </a:xfr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76200"/>
            <a:ext cx="7543800" cy="1044575"/>
          </a:xfrm>
        </p:spPr>
        <p:txBody>
          <a:bodyPr/>
          <a:lstStyle/>
          <a:p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Доњи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први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стални</a:t>
            </a:r>
            <a:r>
              <a:rPr lang="sr-Latn-C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endParaRPr lang="en-US" sz="400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75" y="685800"/>
            <a:ext cx="8686800" cy="5883275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20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Букални</a:t>
            </a:r>
            <a:r>
              <a:rPr lang="en-US" sz="20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аспект</a:t>
            </a: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в) </a:t>
            </a:r>
            <a:r>
              <a:rPr lang="en-US" sz="18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оклузални</a:t>
            </a:r>
            <a:r>
              <a:rPr lang="en-US" sz="18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профил</a:t>
            </a: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alt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формирају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три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квржице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</a:t>
            </a:r>
            <a:r>
              <a:rPr lang="en-US" sz="18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МБ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</a:t>
            </a:r>
            <a:r>
              <a:rPr lang="en-US" sz="18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US" sz="18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ДБ,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идентичне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висине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као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МБ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</a:t>
            </a:r>
            <a:r>
              <a:rPr lang="en-US" sz="18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US" sz="18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дистална</a:t>
            </a:r>
            <a:r>
              <a:rPr lang="en-US" sz="18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квржица,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најмања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и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најоштрија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-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Прве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две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су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раздвојене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мезиобукалном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браздом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b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а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друга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од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треће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дистобукалном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браздом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 г) </a:t>
            </a:r>
            <a:r>
              <a:rPr lang="en-US" sz="18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остала</a:t>
            </a:r>
            <a:r>
              <a:rPr lang="en-US" sz="18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разматрања</a:t>
            </a:r>
            <a:r>
              <a:rPr lang="en-US" sz="18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   -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сличних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је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морфолошких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карактеристика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као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и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горњи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први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молар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   -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увек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има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3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квржице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у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саставу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оклузалног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профила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и </a:t>
            </a:r>
            <a:b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две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бразде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(МБ И ДБ) у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оклузалној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и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средњој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трећини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   -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коренско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стабло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се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види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са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мезијалном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и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дисталном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граном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   -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коренску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бифуркацију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маркира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плитка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депресија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која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иде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од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цервикса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   -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мезијални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корен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иде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скоро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вертикално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апотом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скреће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дистално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   -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апекс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се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пројектује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у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правцу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врха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МБк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-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дистални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корен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је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скоро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прав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са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дисталном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инклинацијом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21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1676400"/>
            <a:ext cx="2703513" cy="21828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9220" name="Text Box 1"/>
          <p:cNvSpPr txBox="1">
            <a:spLocks noChangeArrowheads="1"/>
          </p:cNvSpPr>
          <p:nvPr/>
        </p:nvSpPr>
        <p:spPr bwMode="auto">
          <a:xfrm>
            <a:off x="7848600" y="3505200"/>
            <a:ext cx="815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  <a:cs typeface="Arial" pitchFamily="34" charset="0"/>
              </a:rPr>
              <a:t>доњи леви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3750" y="547688"/>
            <a:ext cx="8183563" cy="1050925"/>
          </a:xfrm>
        </p:spPr>
        <p:txBody>
          <a:bodyPr/>
          <a:lstStyle/>
          <a:p>
            <a:r>
              <a:rPr lang="en-US" sz="400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Лингвални аспект</a:t>
            </a:r>
          </a:p>
        </p:txBody>
      </p:sp>
      <p:pic>
        <p:nvPicPr>
          <p:cNvPr id="10242" name="Content Placeholder 3" descr="lower-second-third-molar-28-6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22675" y="1981200"/>
            <a:ext cx="5480050" cy="4114800"/>
          </a:xfrm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7777</TotalTime>
  <Pages>0</Pages>
  <Words>3777</Words>
  <Characters>0</Characters>
  <Application>Microsoft Office PowerPoint</Application>
  <DocSecurity>0</DocSecurity>
  <PresentationFormat>Widescreen</PresentationFormat>
  <Lines>0</Lines>
  <Paragraphs>578</Paragraphs>
  <Slides>53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1" baseType="lpstr">
      <vt:lpstr>SimSun</vt:lpstr>
      <vt:lpstr>Arial</vt:lpstr>
      <vt:lpstr>Calibri</vt:lpstr>
      <vt:lpstr>Calibri Light</vt:lpstr>
      <vt:lpstr>Tahoma</vt:lpstr>
      <vt:lpstr>Times New Roman</vt:lpstr>
      <vt:lpstr>Wingdings</vt:lpstr>
      <vt:lpstr>Office Theme</vt:lpstr>
      <vt:lpstr>Факултет медицинских наука Универзитет у Крагујевцу</vt:lpstr>
      <vt:lpstr>Kласа сталних молара</vt:lpstr>
      <vt:lpstr>PowerPoint Presentation</vt:lpstr>
      <vt:lpstr>PowerPoint Presentation</vt:lpstr>
      <vt:lpstr>PowerPoint Presentation</vt:lpstr>
      <vt:lpstr>Доњи први стални молар</vt:lpstr>
      <vt:lpstr>Букални аспект</vt:lpstr>
      <vt:lpstr>Доњи први стални молар</vt:lpstr>
      <vt:lpstr>Лингвални аспект</vt:lpstr>
      <vt:lpstr>Доњи први стални молар</vt:lpstr>
      <vt:lpstr>Доњи први стални молар</vt:lpstr>
      <vt:lpstr>Доњи први стални молар</vt:lpstr>
      <vt:lpstr>Доњи први стални молар</vt:lpstr>
      <vt:lpstr>PowerPoint Presentation</vt:lpstr>
      <vt:lpstr>Доњи први стални молар </vt:lpstr>
      <vt:lpstr> </vt:lpstr>
      <vt:lpstr>     Дистални аспект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Доњи други стални молар</vt:lpstr>
      <vt:lpstr>Доњи други стални молар</vt:lpstr>
      <vt:lpstr>Доњи други стални молар</vt:lpstr>
      <vt:lpstr>Доњи други стални молар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Факултет медицинских наука Универзитет у Крагујевцу</dc:title>
  <dc:creator>Ivan</dc:creator>
  <cp:lastModifiedBy>Ivana Macuzic</cp:lastModifiedBy>
  <cp:revision>17</cp:revision>
  <dcterms:created xsi:type="dcterms:W3CDTF">2016-10-13T17:42:00Z</dcterms:created>
  <dcterms:modified xsi:type="dcterms:W3CDTF">2023-12-21T04:48:27Z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1033-10.1.0.5783</vt:lpwstr>
  </property>
</Properties>
</file>